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338" r:id="rId3"/>
    <p:sldId id="289" r:id="rId4"/>
    <p:sldId id="332" r:id="rId5"/>
    <p:sldId id="333" r:id="rId6"/>
    <p:sldId id="335" r:id="rId7"/>
    <p:sldId id="336" r:id="rId8"/>
    <p:sldId id="257" r:id="rId9"/>
    <p:sldId id="290" r:id="rId10"/>
    <p:sldId id="292" r:id="rId11"/>
    <p:sldId id="291" r:id="rId12"/>
    <p:sldId id="340" r:id="rId13"/>
    <p:sldId id="295" r:id="rId14"/>
    <p:sldId id="294" r:id="rId15"/>
    <p:sldId id="342" r:id="rId16"/>
    <p:sldId id="296" r:id="rId17"/>
    <p:sldId id="293" r:id="rId18"/>
    <p:sldId id="298" r:id="rId19"/>
    <p:sldId id="343" r:id="rId20"/>
    <p:sldId id="297" r:id="rId21"/>
    <p:sldId id="263" r:id="rId22"/>
    <p:sldId id="261" r:id="rId23"/>
    <p:sldId id="262" r:id="rId24"/>
    <p:sldId id="265" r:id="rId25"/>
    <p:sldId id="266" r:id="rId26"/>
    <p:sldId id="267" r:id="rId27"/>
    <p:sldId id="268" r:id="rId28"/>
    <p:sldId id="283" r:id="rId29"/>
    <p:sldId id="269" r:id="rId30"/>
    <p:sldId id="305" r:id="rId31"/>
    <p:sldId id="272" r:id="rId32"/>
    <p:sldId id="299" r:id="rId33"/>
    <p:sldId id="274" r:id="rId34"/>
    <p:sldId id="270" r:id="rId35"/>
    <p:sldId id="301" r:id="rId36"/>
    <p:sldId id="302" r:id="rId37"/>
    <p:sldId id="303" r:id="rId38"/>
    <p:sldId id="286" r:id="rId39"/>
    <p:sldId id="288" r:id="rId40"/>
    <p:sldId id="326" r:id="rId41"/>
    <p:sldId id="327" r:id="rId42"/>
    <p:sldId id="328" r:id="rId43"/>
    <p:sldId id="329" r:id="rId44"/>
    <p:sldId id="330" r:id="rId45"/>
    <p:sldId id="337" r:id="rId46"/>
    <p:sldId id="275" r:id="rId47"/>
    <p:sldId id="276" r:id="rId48"/>
    <p:sldId id="304" r:id="rId49"/>
    <p:sldId id="331" r:id="rId50"/>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78"/>
    <p:restoredTop sz="85574"/>
  </p:normalViewPr>
  <p:slideViewPr>
    <p:cSldViewPr snapToGrid="0" snapToObjects="1" showGuides="1">
      <p:cViewPr>
        <p:scale>
          <a:sx n="94" d="100"/>
          <a:sy n="94" d="100"/>
        </p:scale>
        <p:origin x="144" y="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322F4E-E429-4F4D-99C8-FF019E4545F9}" type="datetimeFigureOut">
              <a:rPr lang="nb-NO" smtClean="0"/>
              <a:t>04.12.2020</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338CE4-3AA9-A64A-B385-37A5929179B9}" type="slidenum">
              <a:rPr lang="nb-NO" smtClean="0"/>
              <a:t>‹#›</a:t>
            </a:fld>
            <a:endParaRPr lang="nb-NO"/>
          </a:p>
        </p:txBody>
      </p:sp>
    </p:spTree>
    <p:extLst>
      <p:ext uri="{BB962C8B-B14F-4D97-AF65-F5344CB8AC3E}">
        <p14:creationId xmlns:p14="http://schemas.microsoft.com/office/powerpoint/2010/main" val="916934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38CE4-3AA9-A64A-B385-37A5929179B9}" type="slidenum">
              <a:rPr lang="nb-NO" smtClean="0"/>
              <a:t>1</a:t>
            </a:fld>
            <a:endParaRPr lang="nb-NO"/>
          </a:p>
        </p:txBody>
      </p:sp>
    </p:spTree>
    <p:extLst>
      <p:ext uri="{BB962C8B-B14F-4D97-AF65-F5344CB8AC3E}">
        <p14:creationId xmlns:p14="http://schemas.microsoft.com/office/powerpoint/2010/main" val="2746158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GB" i="1" smtClean="0">
                        <a:latin typeface="Cambria Math" panose="02040503050406030204" pitchFamily="18" charset="0"/>
                      </a:rPr>
                      <m:t>𝛿</m:t>
                    </m:r>
                  </m:oMath>
                </a14:m>
                <a:r>
                  <a:rPr lang="nb-NO" dirty="0"/>
                  <a:t>=delta</a:t>
                </a:r>
              </a:p>
              <a:p>
                <a:r>
                  <a:rPr lang="nb-NO" sz="1200" b="1" i="0" kern="1200" dirty="0">
                    <a:solidFill>
                      <a:schemeClr val="tx1"/>
                    </a:solidFill>
                    <a:effectLst/>
                    <a:latin typeface="+mn-lt"/>
                    <a:ea typeface="+mn-ea"/>
                    <a:cs typeface="+mn-cs"/>
                  </a:rPr>
                  <a:t>Gamma</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uppercase</a:t>
                </a:r>
                <a:r>
                  <a:rPr lang="nb-NO" sz="1200" b="0" i="0" kern="1200" dirty="0">
                    <a:solidFill>
                      <a:schemeClr val="tx1"/>
                    </a:solidFill>
                    <a:effectLst/>
                    <a:latin typeface="+mn-lt"/>
                    <a:ea typeface="+mn-ea"/>
                    <a:cs typeface="+mn-cs"/>
                  </a:rPr>
                  <a:t> </a:t>
                </a:r>
                <a:r>
                  <a:rPr lang="el-GR" sz="1200" b="0" i="0" kern="1200" dirty="0">
                    <a:solidFill>
                      <a:schemeClr val="tx1"/>
                    </a:solidFill>
                    <a:effectLst/>
                    <a:latin typeface="+mn-lt"/>
                    <a:ea typeface="+mn-ea"/>
                    <a:cs typeface="+mn-cs"/>
                  </a:rPr>
                  <a:t>Γ, </a:t>
                </a:r>
                <a:r>
                  <a:rPr lang="nb-NO" sz="1200" b="0" i="0" kern="1200" dirty="0" err="1">
                    <a:solidFill>
                      <a:schemeClr val="tx1"/>
                    </a:solidFill>
                    <a:effectLst/>
                    <a:latin typeface="+mn-lt"/>
                    <a:ea typeface="+mn-ea"/>
                    <a:cs typeface="+mn-cs"/>
                  </a:rPr>
                  <a:t>lowercase</a:t>
                </a:r>
                <a:r>
                  <a:rPr lang="nb-NO" sz="1200" b="0" i="0" kern="1200" dirty="0">
                    <a:solidFill>
                      <a:schemeClr val="tx1"/>
                    </a:solidFill>
                    <a:effectLst/>
                    <a:latin typeface="+mn-lt"/>
                    <a:ea typeface="+mn-ea"/>
                    <a:cs typeface="+mn-cs"/>
                  </a:rPr>
                  <a:t> </a:t>
                </a:r>
                <a:r>
                  <a:rPr lang="el-GR" sz="1200" b="0" i="0" kern="1200" dirty="0">
                    <a:solidFill>
                      <a:schemeClr val="tx1"/>
                    </a:solidFill>
                    <a:effectLst/>
                    <a:latin typeface="+mn-lt"/>
                    <a:ea typeface="+mn-ea"/>
                    <a:cs typeface="+mn-cs"/>
                  </a:rPr>
                  <a:t>γ</a:t>
                </a:r>
                <a:r>
                  <a:rPr lang="nb-NO" sz="1200" b="0" i="0" kern="1200" dirty="0">
                    <a:solidFill>
                      <a:schemeClr val="tx1"/>
                    </a:solidFill>
                    <a:effectLst/>
                    <a:latin typeface="+mn-lt"/>
                    <a:ea typeface="+mn-ea"/>
                    <a:cs typeface="+mn-cs"/>
                  </a:rPr>
                  <a:t>)</a:t>
                </a:r>
                <a:endParaRPr lang="el-GR" sz="1200" b="0" i="0" kern="1200" dirty="0">
                  <a:solidFill>
                    <a:schemeClr val="tx1"/>
                  </a:solidFill>
                  <a:effectLst/>
                  <a:latin typeface="+mn-lt"/>
                  <a:ea typeface="+mn-ea"/>
                  <a:cs typeface="+mn-cs"/>
                </a:endParaRPr>
              </a:p>
              <a:p>
                <a:endParaRPr lang="nb-NO" dirty="0"/>
              </a:p>
            </p:txBody>
          </p:sp>
        </mc:Choice>
        <mc:Fallback xmlns="">
          <p:sp>
            <p:nvSpPr>
              <p:cNvPr id="3" name="Notes Placeholder 2"/>
              <p:cNvSpPr>
                <a:spLocks noGrp="1"/>
              </p:cNvSpPr>
              <p:nvPr>
                <p:ph type="body" idx="1"/>
              </p:nvPr>
            </p:nvSpPr>
            <p:spPr/>
            <p:txBody>
              <a:bodyPr/>
              <a:lstStyle/>
              <a:p>
                <a:r>
                  <a:rPr lang="en-GB" i="0">
                    <a:latin typeface="Cambria Math" panose="02040503050406030204" pitchFamily="18" charset="0"/>
                  </a:rPr>
                  <a:t>𝛿</a:t>
                </a:r>
                <a:r>
                  <a:rPr lang="nb-NO" dirty="0"/>
                  <a:t>=delta</a:t>
                </a:r>
              </a:p>
              <a:p>
                <a:r>
                  <a:rPr lang="nb-NO" sz="1200" b="1" i="0" kern="1200" dirty="0">
                    <a:solidFill>
                      <a:schemeClr val="tx1"/>
                    </a:solidFill>
                    <a:effectLst/>
                    <a:latin typeface="+mn-lt"/>
                    <a:ea typeface="+mn-ea"/>
                    <a:cs typeface="+mn-cs"/>
                  </a:rPr>
                  <a:t>Gamma</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uppercase</a:t>
                </a:r>
                <a:r>
                  <a:rPr lang="nb-NO" sz="1200" b="0" i="0" kern="1200" dirty="0">
                    <a:solidFill>
                      <a:schemeClr val="tx1"/>
                    </a:solidFill>
                    <a:effectLst/>
                    <a:latin typeface="+mn-lt"/>
                    <a:ea typeface="+mn-ea"/>
                    <a:cs typeface="+mn-cs"/>
                  </a:rPr>
                  <a:t> </a:t>
                </a:r>
                <a:r>
                  <a:rPr lang="el-GR" sz="1200" b="0" i="0" kern="1200" dirty="0">
                    <a:solidFill>
                      <a:schemeClr val="tx1"/>
                    </a:solidFill>
                    <a:effectLst/>
                    <a:latin typeface="+mn-lt"/>
                    <a:ea typeface="+mn-ea"/>
                    <a:cs typeface="+mn-cs"/>
                  </a:rPr>
                  <a:t>Γ, </a:t>
                </a:r>
                <a:r>
                  <a:rPr lang="nb-NO" sz="1200" b="0" i="0" kern="1200" dirty="0" err="1">
                    <a:solidFill>
                      <a:schemeClr val="tx1"/>
                    </a:solidFill>
                    <a:effectLst/>
                    <a:latin typeface="+mn-lt"/>
                    <a:ea typeface="+mn-ea"/>
                    <a:cs typeface="+mn-cs"/>
                  </a:rPr>
                  <a:t>lowercase</a:t>
                </a:r>
                <a:r>
                  <a:rPr lang="nb-NO" sz="1200" b="0" i="0" kern="1200" dirty="0">
                    <a:solidFill>
                      <a:schemeClr val="tx1"/>
                    </a:solidFill>
                    <a:effectLst/>
                    <a:latin typeface="+mn-lt"/>
                    <a:ea typeface="+mn-ea"/>
                    <a:cs typeface="+mn-cs"/>
                  </a:rPr>
                  <a:t> </a:t>
                </a:r>
                <a:r>
                  <a:rPr lang="el-GR" sz="1200" b="0" i="0" kern="1200" dirty="0">
                    <a:solidFill>
                      <a:schemeClr val="tx1"/>
                    </a:solidFill>
                    <a:effectLst/>
                    <a:latin typeface="+mn-lt"/>
                    <a:ea typeface="+mn-ea"/>
                    <a:cs typeface="+mn-cs"/>
                  </a:rPr>
                  <a:t>γ</a:t>
                </a:r>
                <a:r>
                  <a:rPr lang="nb-NO" sz="1200" b="0" i="0" kern="1200" dirty="0">
                    <a:solidFill>
                      <a:schemeClr val="tx1"/>
                    </a:solidFill>
                    <a:effectLst/>
                    <a:latin typeface="+mn-lt"/>
                    <a:ea typeface="+mn-ea"/>
                    <a:cs typeface="+mn-cs"/>
                  </a:rPr>
                  <a:t>)</a:t>
                </a:r>
                <a:endParaRPr lang="el-GR" sz="1200" b="0" i="0" kern="1200" dirty="0">
                  <a:solidFill>
                    <a:schemeClr val="tx1"/>
                  </a:solidFill>
                  <a:effectLst/>
                  <a:latin typeface="+mn-lt"/>
                  <a:ea typeface="+mn-ea"/>
                  <a:cs typeface="+mn-cs"/>
                </a:endParaRPr>
              </a:p>
              <a:p>
                <a:endParaRPr lang="nb-NO" dirty="0"/>
              </a:p>
            </p:txBody>
          </p:sp>
        </mc:Fallback>
      </mc:AlternateContent>
      <p:sp>
        <p:nvSpPr>
          <p:cNvPr id="4" name="Slide Number Placeholder 3"/>
          <p:cNvSpPr>
            <a:spLocks noGrp="1"/>
          </p:cNvSpPr>
          <p:nvPr>
            <p:ph type="sldNum" sz="quarter" idx="5"/>
          </p:nvPr>
        </p:nvSpPr>
        <p:spPr/>
        <p:txBody>
          <a:bodyPr/>
          <a:lstStyle/>
          <a:p>
            <a:fld id="{B3338CE4-3AA9-A64A-B385-37A5929179B9}" type="slidenum">
              <a:rPr lang="nb-NO" smtClean="0"/>
              <a:t>25</a:t>
            </a:fld>
            <a:endParaRPr lang="nb-NO"/>
          </a:p>
        </p:txBody>
      </p:sp>
    </p:spTree>
    <p:extLst>
      <p:ext uri="{BB962C8B-B14F-4D97-AF65-F5344CB8AC3E}">
        <p14:creationId xmlns:p14="http://schemas.microsoft.com/office/powerpoint/2010/main" val="3084752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nb-NO" i="1" smtClean="0">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 </m:t>
                        </m:r>
                      </m:sub>
                    </m:sSub>
                  </m:oMath>
                </a14:m>
                <a:r>
                  <a:rPr lang="en-GB" dirty="0"/>
                  <a:t>and </a:t>
                </a:r>
                <a14:m>
                  <m:oMath xmlns:m="http://schemas.openxmlformats.org/officeDocument/2006/math">
                    <m:sSub>
                      <m:sSubPr>
                        <m:ctrlPr>
                          <a:rPr lang="nb-NO"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 </m:t>
                        </m:r>
                      </m:sub>
                    </m:sSub>
                  </m:oMath>
                </a14:m>
                <a:r>
                  <a:rPr lang="en-GB" dirty="0"/>
                  <a:t>are the outcome and exposure for individual </a:t>
                </a:r>
                <a14:m>
                  <m:oMath xmlns:m="http://schemas.openxmlformats.org/officeDocument/2006/math">
                    <m:r>
                      <a:rPr lang="en-GB" i="1">
                        <a:latin typeface="Cambria Math" panose="02040503050406030204" pitchFamily="18" charset="0"/>
                      </a:rPr>
                      <m:t>𝑖</m:t>
                    </m:r>
                  </m:oMath>
                </a14:m>
                <a:r>
                  <a:rPr lang="en-GB" dirty="0"/>
                  <a:t> from family </a:t>
                </a:r>
                <a14:m>
                  <m:oMath xmlns:m="http://schemas.openxmlformats.org/officeDocument/2006/math">
                    <m:r>
                      <a:rPr lang="en-GB" i="1">
                        <a:latin typeface="Cambria Math" panose="02040503050406030204" pitchFamily="18" charset="0"/>
                      </a:rPr>
                      <m:t>𝑘</m:t>
                    </m:r>
                  </m:oMath>
                </a14:m>
                <a:r>
                  <a:rPr lang="en-GB" dirty="0"/>
                  <a:t>. </a:t>
                </a:r>
              </a:p>
              <a:p>
                <a14:m>
                  <m:oMath xmlns:m="http://schemas.openxmlformats.org/officeDocument/2006/math">
                    <m:sSub>
                      <m:sSubPr>
                        <m:ctrlPr>
                          <a:rPr lang="nb-NO" i="1">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 </m:t>
                        </m:r>
                      </m:sub>
                    </m:sSub>
                  </m:oMath>
                </a14:m>
                <a:r>
                  <a:rPr lang="en-GB" dirty="0"/>
                  <a:t>is a set of genetic variants that are associated with the exposure.</a:t>
                </a:r>
              </a:p>
              <a:p>
                <a14:m>
                  <m:oMath xmlns:m="http://schemas.openxmlformats.org/officeDocument/2006/math">
                    <m:sSub>
                      <m:sSubPr>
                        <m:ctrlPr>
                          <a:rPr lang="nb-NO" i="1" smtClean="0">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oMath>
                </a14:m>
                <a:r>
                  <a:rPr lang="en-GB" dirty="0"/>
                  <a:t> is a confounder of the association of the exposure and the outcome.</a:t>
                </a:r>
              </a:p>
              <a:p>
                <a14:m>
                  <m:oMath xmlns:m="http://schemas.openxmlformats.org/officeDocument/2006/math">
                    <m:sSub>
                      <m:sSubPr>
                        <m:ctrlPr>
                          <a:rPr lang="nb-NO" i="1">
                            <a:latin typeface="Cambria Math" panose="02040503050406030204" pitchFamily="18" charset="0"/>
                          </a:rPr>
                        </m:ctrlPr>
                      </m:sSubPr>
                      <m:e>
                        <m:r>
                          <a:rPr lang="en-GB" i="1">
                            <a:latin typeface="Cambria Math" panose="02040503050406030204" pitchFamily="18" charset="0"/>
                          </a:rPr>
                          <m:t>𝑓</m:t>
                        </m:r>
                      </m:e>
                      <m:sub>
                        <m:r>
                          <a:rPr lang="en-GB" i="1">
                            <a:latin typeface="Cambria Math" panose="02040503050406030204" pitchFamily="18" charset="0"/>
                          </a:rPr>
                          <m:t>𝑘</m:t>
                        </m:r>
                      </m:sub>
                    </m:sSub>
                  </m:oMath>
                </a14:m>
                <a:r>
                  <a:rPr lang="en-GB" dirty="0"/>
                  <a:t> is a family level confounder.</a:t>
                </a:r>
              </a:p>
              <a:p>
                <a14:m>
                  <m:oMath xmlns:m="http://schemas.openxmlformats.org/officeDocument/2006/math">
                    <m:sSub>
                      <m:sSubPr>
                        <m:ctrlPr>
                          <a:rPr lang="nb-NO" i="1">
                            <a:latin typeface="Cambria Math" panose="02040503050406030204" pitchFamily="18" charset="0"/>
                          </a:rPr>
                        </m:ctrlPr>
                      </m:sSubPr>
                      <m:e>
                        <m:r>
                          <a:rPr lang="en-GB" i="1">
                            <a:latin typeface="Cambria Math" panose="02040503050406030204" pitchFamily="18" charset="0"/>
                          </a:rPr>
                          <m:t>𝑢</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oMath>
                </a14:m>
                <a:r>
                  <a:rPr lang="en-GB" dirty="0"/>
                  <a:t> and </a:t>
                </a:r>
                <a14:m>
                  <m:oMath xmlns:m="http://schemas.openxmlformats.org/officeDocument/2006/math">
                    <m:sSub>
                      <m:sSubPr>
                        <m:ctrlPr>
                          <a:rPr lang="nb-NO" i="1">
                            <a:latin typeface="Cambria Math" panose="02040503050406030204" pitchFamily="18" charset="0"/>
                          </a:rPr>
                        </m:ctrlPr>
                      </m:sSubPr>
                      <m:e>
                        <m:r>
                          <a:rPr lang="en-GB" i="1">
                            <a:latin typeface="Cambria Math" panose="02040503050406030204" pitchFamily="18" charset="0"/>
                          </a:rPr>
                          <m:t>𝑣</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oMath>
                </a14:m>
                <a:r>
                  <a:rPr lang="en-GB" dirty="0"/>
                  <a:t> are correlated random error terms.</a:t>
                </a:r>
              </a:p>
              <a:p>
                <a14:m>
                  <m:oMath xmlns:m="http://schemas.openxmlformats.org/officeDocument/2006/math">
                    <m:sSub>
                      <m:sSubPr>
                        <m:ctrlPr>
                          <a:rPr lang="nb-NO"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dirty="0"/>
                  <a:t> is the effect of the exposure on the outcome which we wish to estimate.</a:t>
                </a:r>
              </a:p>
              <a:p>
                <a:endParaRPr lang="nb-NO" dirty="0"/>
              </a:p>
            </p:txBody>
          </p:sp>
        </mc:Choice>
        <mc:Fallback xmlns="">
          <p:sp>
            <p:nvSpPr>
              <p:cNvPr id="3" name="Notes Placeholder 2"/>
              <p:cNvSpPr>
                <a:spLocks noGrp="1"/>
              </p:cNvSpPr>
              <p:nvPr>
                <p:ph type="body" idx="1"/>
              </p:nvPr>
            </p:nvSpPr>
            <p:spPr/>
            <p:txBody>
              <a:bodyPr/>
              <a:lstStyle/>
              <a:p>
                <a:r>
                  <a:rPr lang="en-GB" i="0">
                    <a:latin typeface="Cambria Math" panose="02040503050406030204" pitchFamily="18" charset="0"/>
                  </a:rPr>
                  <a:t>𝑦</a:t>
                </a:r>
                <a:r>
                  <a:rPr lang="nb-NO" i="0">
                    <a:latin typeface="Cambria Math" panose="02040503050406030204" pitchFamily="18" charset="0"/>
                  </a:rPr>
                  <a:t>_(</a:t>
                </a:r>
                <a:r>
                  <a:rPr lang="en-GB" i="0">
                    <a:latin typeface="Cambria Math" panose="02040503050406030204" pitchFamily="18" charset="0"/>
                  </a:rPr>
                  <a:t>𝑘,𝑖 </a:t>
                </a:r>
                <a:r>
                  <a:rPr lang="nb-NO" i="0">
                    <a:latin typeface="Cambria Math" panose="02040503050406030204" pitchFamily="18" charset="0"/>
                  </a:rPr>
                  <a:t>)</a:t>
                </a:r>
                <a:r>
                  <a:rPr lang="en-GB" dirty="0"/>
                  <a:t>and </a:t>
                </a:r>
                <a:r>
                  <a:rPr lang="en-GB" i="0">
                    <a:latin typeface="Cambria Math" panose="02040503050406030204" pitchFamily="18" charset="0"/>
                  </a:rPr>
                  <a:t>𝑥</a:t>
                </a:r>
                <a:r>
                  <a:rPr lang="nb-NO" i="0">
                    <a:latin typeface="Cambria Math" panose="02040503050406030204" pitchFamily="18" charset="0"/>
                  </a:rPr>
                  <a:t>_(</a:t>
                </a:r>
                <a:r>
                  <a:rPr lang="en-GB" i="0">
                    <a:latin typeface="Cambria Math" panose="02040503050406030204" pitchFamily="18" charset="0"/>
                  </a:rPr>
                  <a:t>𝑘,𝑖 </a:t>
                </a:r>
                <a:r>
                  <a:rPr lang="nb-NO" i="0">
                    <a:latin typeface="Cambria Math" panose="02040503050406030204" pitchFamily="18" charset="0"/>
                  </a:rPr>
                  <a:t>)</a:t>
                </a:r>
                <a:r>
                  <a:rPr lang="en-GB" dirty="0"/>
                  <a:t>are the outcome and exposure for individual </a:t>
                </a:r>
                <a:r>
                  <a:rPr lang="en-GB" i="0">
                    <a:latin typeface="Cambria Math" panose="02040503050406030204" pitchFamily="18" charset="0"/>
                  </a:rPr>
                  <a:t>𝑖</a:t>
                </a:r>
                <a:r>
                  <a:rPr lang="en-GB" dirty="0"/>
                  <a:t> from family </a:t>
                </a:r>
                <a:r>
                  <a:rPr lang="en-GB" i="0">
                    <a:latin typeface="Cambria Math" panose="02040503050406030204" pitchFamily="18" charset="0"/>
                  </a:rPr>
                  <a:t>𝑘</a:t>
                </a:r>
                <a:r>
                  <a:rPr lang="en-GB" dirty="0"/>
                  <a:t>. </a:t>
                </a:r>
              </a:p>
              <a:p>
                <a:r>
                  <a:rPr lang="en-GB" i="0">
                    <a:latin typeface="Cambria Math" panose="02040503050406030204" pitchFamily="18" charset="0"/>
                  </a:rPr>
                  <a:t>𝑔</a:t>
                </a:r>
                <a:r>
                  <a:rPr lang="nb-NO" i="0">
                    <a:latin typeface="Cambria Math" panose="02040503050406030204" pitchFamily="18" charset="0"/>
                  </a:rPr>
                  <a:t>_(</a:t>
                </a:r>
                <a:r>
                  <a:rPr lang="en-GB" i="0">
                    <a:latin typeface="Cambria Math" panose="02040503050406030204" pitchFamily="18" charset="0"/>
                  </a:rPr>
                  <a:t>𝑘,𝑖 </a:t>
                </a:r>
                <a:r>
                  <a:rPr lang="nb-NO" i="0">
                    <a:latin typeface="Cambria Math" panose="02040503050406030204" pitchFamily="18" charset="0"/>
                  </a:rPr>
                  <a:t>)</a:t>
                </a:r>
                <a:r>
                  <a:rPr lang="en-GB" dirty="0"/>
                  <a:t>is a set of genetic variants that are associated with the exposure.</a:t>
                </a:r>
              </a:p>
              <a:p>
                <a:r>
                  <a:rPr lang="en-GB" i="0">
                    <a:latin typeface="Cambria Math" panose="02040503050406030204" pitchFamily="18" charset="0"/>
                  </a:rPr>
                  <a:t>𝐶</a:t>
                </a:r>
                <a:r>
                  <a:rPr lang="nb-NO" i="0">
                    <a:latin typeface="Cambria Math" panose="02040503050406030204" pitchFamily="18" charset="0"/>
                  </a:rPr>
                  <a:t>_(</a:t>
                </a:r>
                <a:r>
                  <a:rPr lang="en-GB" i="0">
                    <a:latin typeface="Cambria Math" panose="02040503050406030204" pitchFamily="18" charset="0"/>
                  </a:rPr>
                  <a:t>𝑘,𝑖</a:t>
                </a:r>
                <a:r>
                  <a:rPr lang="nb-NO" i="0">
                    <a:latin typeface="Cambria Math" panose="02040503050406030204" pitchFamily="18" charset="0"/>
                  </a:rPr>
                  <a:t>)</a:t>
                </a:r>
                <a:r>
                  <a:rPr lang="en-GB" dirty="0"/>
                  <a:t> is a confounder of the association of the exposure and the outcome.</a:t>
                </a:r>
              </a:p>
              <a:p>
                <a:r>
                  <a:rPr lang="en-GB" i="0">
                    <a:latin typeface="Cambria Math" panose="02040503050406030204" pitchFamily="18" charset="0"/>
                  </a:rPr>
                  <a:t>𝑓</a:t>
                </a:r>
                <a:r>
                  <a:rPr lang="nb-NO" i="0">
                    <a:latin typeface="Cambria Math" panose="02040503050406030204" pitchFamily="18" charset="0"/>
                  </a:rPr>
                  <a:t>_</a:t>
                </a:r>
                <a:r>
                  <a:rPr lang="en-GB" i="0">
                    <a:latin typeface="Cambria Math" panose="02040503050406030204" pitchFamily="18" charset="0"/>
                  </a:rPr>
                  <a:t>𝑘</a:t>
                </a:r>
                <a:r>
                  <a:rPr lang="en-GB" dirty="0"/>
                  <a:t> is a family level confounder.</a:t>
                </a:r>
              </a:p>
              <a:p>
                <a:r>
                  <a:rPr lang="en-GB" i="0">
                    <a:latin typeface="Cambria Math" panose="02040503050406030204" pitchFamily="18" charset="0"/>
                  </a:rPr>
                  <a:t>𝑢</a:t>
                </a:r>
                <a:r>
                  <a:rPr lang="nb-NO" i="0">
                    <a:latin typeface="Cambria Math" panose="02040503050406030204" pitchFamily="18" charset="0"/>
                  </a:rPr>
                  <a:t>_(</a:t>
                </a:r>
                <a:r>
                  <a:rPr lang="en-GB" i="0">
                    <a:latin typeface="Cambria Math" panose="02040503050406030204" pitchFamily="18" charset="0"/>
                  </a:rPr>
                  <a:t>𝑘,𝑖</a:t>
                </a:r>
                <a:r>
                  <a:rPr lang="nb-NO" i="0">
                    <a:latin typeface="Cambria Math" panose="02040503050406030204" pitchFamily="18" charset="0"/>
                  </a:rPr>
                  <a:t>)</a:t>
                </a:r>
                <a:r>
                  <a:rPr lang="en-GB" dirty="0"/>
                  <a:t> and </a:t>
                </a:r>
                <a:r>
                  <a:rPr lang="en-GB" i="0">
                    <a:latin typeface="Cambria Math" panose="02040503050406030204" pitchFamily="18" charset="0"/>
                  </a:rPr>
                  <a:t>𝑣</a:t>
                </a:r>
                <a:r>
                  <a:rPr lang="nb-NO" i="0">
                    <a:latin typeface="Cambria Math" panose="02040503050406030204" pitchFamily="18" charset="0"/>
                  </a:rPr>
                  <a:t>_(</a:t>
                </a:r>
                <a:r>
                  <a:rPr lang="en-GB" i="0">
                    <a:latin typeface="Cambria Math" panose="02040503050406030204" pitchFamily="18" charset="0"/>
                  </a:rPr>
                  <a:t>𝑘,𝑖</a:t>
                </a:r>
                <a:r>
                  <a:rPr lang="nb-NO" i="0">
                    <a:latin typeface="Cambria Math" panose="02040503050406030204" pitchFamily="18" charset="0"/>
                  </a:rPr>
                  <a:t>)</a:t>
                </a:r>
                <a:r>
                  <a:rPr lang="en-GB" dirty="0"/>
                  <a:t> are correlated random error terms.</a:t>
                </a:r>
              </a:p>
              <a:p>
                <a:r>
                  <a:rPr lang="en-GB" i="0">
                    <a:latin typeface="Cambria Math" panose="02040503050406030204" pitchFamily="18" charset="0"/>
                  </a:rPr>
                  <a:t>𝛽</a:t>
                </a:r>
                <a:r>
                  <a:rPr lang="nb-NO" i="0">
                    <a:latin typeface="Cambria Math" panose="02040503050406030204" pitchFamily="18" charset="0"/>
                  </a:rPr>
                  <a:t>_</a:t>
                </a:r>
                <a:r>
                  <a:rPr lang="en-GB" i="0">
                    <a:latin typeface="Cambria Math" panose="02040503050406030204" pitchFamily="18" charset="0"/>
                  </a:rPr>
                  <a:t>1</a:t>
                </a:r>
                <a:r>
                  <a:rPr lang="en-GB" dirty="0"/>
                  <a:t> is the effect of the exposure on the outcome which we wish to estimate.</a:t>
                </a:r>
              </a:p>
              <a:p>
                <a:endParaRPr lang="nb-NO" dirty="0"/>
              </a:p>
            </p:txBody>
          </p:sp>
        </mc:Fallback>
      </mc:AlternateContent>
      <p:sp>
        <p:nvSpPr>
          <p:cNvPr id="4" name="Slide Number Placeholder 3"/>
          <p:cNvSpPr>
            <a:spLocks noGrp="1"/>
          </p:cNvSpPr>
          <p:nvPr>
            <p:ph type="sldNum" sz="quarter" idx="5"/>
          </p:nvPr>
        </p:nvSpPr>
        <p:spPr/>
        <p:txBody>
          <a:bodyPr/>
          <a:lstStyle/>
          <a:p>
            <a:fld id="{B3338CE4-3AA9-A64A-B385-37A5929179B9}" type="slidenum">
              <a:rPr lang="nb-NO" smtClean="0"/>
              <a:t>26</a:t>
            </a:fld>
            <a:endParaRPr lang="nb-NO"/>
          </a:p>
        </p:txBody>
      </p:sp>
    </p:spTree>
    <p:extLst>
      <p:ext uri="{BB962C8B-B14F-4D97-AF65-F5344CB8AC3E}">
        <p14:creationId xmlns:p14="http://schemas.microsoft.com/office/powerpoint/2010/main" val="905636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38CE4-3AA9-A64A-B385-37A5929179B9}" type="slidenum">
              <a:rPr lang="nb-NO" smtClean="0"/>
              <a:t>29</a:t>
            </a:fld>
            <a:endParaRPr lang="nb-NO"/>
          </a:p>
        </p:txBody>
      </p:sp>
    </p:spTree>
    <p:extLst>
      <p:ext uri="{BB962C8B-B14F-4D97-AF65-F5344CB8AC3E}">
        <p14:creationId xmlns:p14="http://schemas.microsoft.com/office/powerpoint/2010/main" val="814278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38CE4-3AA9-A64A-B385-37A5929179B9}" type="slidenum">
              <a:rPr lang="nb-NO" smtClean="0"/>
              <a:t>33</a:t>
            </a:fld>
            <a:endParaRPr lang="nb-NO"/>
          </a:p>
        </p:txBody>
      </p:sp>
    </p:spTree>
    <p:extLst>
      <p:ext uri="{BB962C8B-B14F-4D97-AF65-F5344CB8AC3E}">
        <p14:creationId xmlns:p14="http://schemas.microsoft.com/office/powerpoint/2010/main" val="1572879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38CE4-3AA9-A64A-B385-37A5929179B9}" type="slidenum">
              <a:rPr lang="nb-NO" smtClean="0"/>
              <a:t>35</a:t>
            </a:fld>
            <a:endParaRPr lang="nb-NO"/>
          </a:p>
        </p:txBody>
      </p:sp>
    </p:spTree>
    <p:extLst>
      <p:ext uri="{BB962C8B-B14F-4D97-AF65-F5344CB8AC3E}">
        <p14:creationId xmlns:p14="http://schemas.microsoft.com/office/powerpoint/2010/main" val="391447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38CE4-3AA9-A64A-B385-37A5929179B9}" type="slidenum">
              <a:rPr lang="nb-NO" smtClean="0"/>
              <a:t>41</a:t>
            </a:fld>
            <a:endParaRPr lang="nb-NO"/>
          </a:p>
        </p:txBody>
      </p:sp>
    </p:spTree>
    <p:extLst>
      <p:ext uri="{BB962C8B-B14F-4D97-AF65-F5344CB8AC3E}">
        <p14:creationId xmlns:p14="http://schemas.microsoft.com/office/powerpoint/2010/main" val="2336347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38CE4-3AA9-A64A-B385-37A5929179B9}" type="slidenum">
              <a:rPr lang="nb-NO" smtClean="0"/>
              <a:t>46</a:t>
            </a:fld>
            <a:endParaRPr lang="nb-NO"/>
          </a:p>
        </p:txBody>
      </p:sp>
    </p:spTree>
    <p:extLst>
      <p:ext uri="{BB962C8B-B14F-4D97-AF65-F5344CB8AC3E}">
        <p14:creationId xmlns:p14="http://schemas.microsoft.com/office/powerpoint/2010/main" val="35049265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38CE4-3AA9-A64A-B385-37A5929179B9}" type="slidenum">
              <a:rPr lang="nb-NO" smtClean="0"/>
              <a:t>49</a:t>
            </a:fld>
            <a:endParaRPr lang="nb-NO"/>
          </a:p>
        </p:txBody>
      </p:sp>
    </p:spTree>
    <p:extLst>
      <p:ext uri="{BB962C8B-B14F-4D97-AF65-F5344CB8AC3E}">
        <p14:creationId xmlns:p14="http://schemas.microsoft.com/office/powerpoint/2010/main" val="3116443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38CE4-3AA9-A64A-B385-37A5929179B9}" type="slidenum">
              <a:rPr lang="nb-NO" smtClean="0"/>
              <a:t>5</a:t>
            </a:fld>
            <a:endParaRPr lang="nb-NO"/>
          </a:p>
        </p:txBody>
      </p:sp>
    </p:spTree>
    <p:extLst>
      <p:ext uri="{BB962C8B-B14F-4D97-AF65-F5344CB8AC3E}">
        <p14:creationId xmlns:p14="http://schemas.microsoft.com/office/powerpoint/2010/main" val="1391451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38CE4-3AA9-A64A-B385-37A5929179B9}" type="slidenum">
              <a:rPr lang="nb-NO" smtClean="0"/>
              <a:t>7</a:t>
            </a:fld>
            <a:endParaRPr lang="nb-NO"/>
          </a:p>
        </p:txBody>
      </p:sp>
    </p:spTree>
    <p:extLst>
      <p:ext uri="{BB962C8B-B14F-4D97-AF65-F5344CB8AC3E}">
        <p14:creationId xmlns:p14="http://schemas.microsoft.com/office/powerpoint/2010/main" val="1276377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38CE4-3AA9-A64A-B385-37A5929179B9}" type="slidenum">
              <a:rPr lang="nb-NO" smtClean="0"/>
              <a:t>15</a:t>
            </a:fld>
            <a:endParaRPr lang="nb-NO"/>
          </a:p>
        </p:txBody>
      </p:sp>
    </p:spTree>
    <p:extLst>
      <p:ext uri="{BB962C8B-B14F-4D97-AF65-F5344CB8AC3E}">
        <p14:creationId xmlns:p14="http://schemas.microsoft.com/office/powerpoint/2010/main" val="1624004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38CE4-3AA9-A64A-B385-37A5929179B9}" type="slidenum">
              <a:rPr lang="nb-NO" smtClean="0"/>
              <a:t>17</a:t>
            </a:fld>
            <a:endParaRPr lang="nb-NO"/>
          </a:p>
        </p:txBody>
      </p:sp>
    </p:spTree>
    <p:extLst>
      <p:ext uri="{BB962C8B-B14F-4D97-AF65-F5344CB8AC3E}">
        <p14:creationId xmlns:p14="http://schemas.microsoft.com/office/powerpoint/2010/main" val="194800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If </a:t>
            </a:r>
            <a:r>
              <a:rPr lang="nb-NO" dirty="0" err="1"/>
              <a:t>the</a:t>
            </a:r>
            <a:r>
              <a:rPr lang="nb-NO" dirty="0"/>
              <a:t> allele </a:t>
            </a:r>
            <a:r>
              <a:rPr lang="nb-NO" dirty="0" err="1"/>
              <a:t>frequency</a:t>
            </a:r>
            <a:r>
              <a:rPr lang="nb-NO" dirty="0"/>
              <a:t> is </a:t>
            </a:r>
            <a:r>
              <a:rPr lang="nb-NO" dirty="0" err="1"/>
              <a:t>higher</a:t>
            </a:r>
            <a:r>
              <a:rPr lang="nb-NO" dirty="0"/>
              <a:t> in </a:t>
            </a:r>
            <a:r>
              <a:rPr lang="nb-NO" dirty="0" err="1"/>
              <a:t>one</a:t>
            </a:r>
            <a:r>
              <a:rPr lang="nb-NO" dirty="0"/>
              <a:t> </a:t>
            </a:r>
            <a:r>
              <a:rPr lang="nb-NO" dirty="0" err="1"/>
              <a:t>subpopulation</a:t>
            </a:r>
            <a:r>
              <a:rPr lang="nb-NO" dirty="0"/>
              <a:t> and </a:t>
            </a:r>
            <a:r>
              <a:rPr lang="nb-NO" dirty="0" err="1"/>
              <a:t>the</a:t>
            </a:r>
            <a:r>
              <a:rPr lang="nb-NO" dirty="0"/>
              <a:t> </a:t>
            </a:r>
            <a:r>
              <a:rPr lang="nb-NO" dirty="0" err="1"/>
              <a:t>disease</a:t>
            </a:r>
            <a:r>
              <a:rPr lang="nb-NO" dirty="0"/>
              <a:t> or </a:t>
            </a:r>
            <a:r>
              <a:rPr lang="nb-NO" dirty="0" err="1"/>
              <a:t>trait</a:t>
            </a:r>
            <a:r>
              <a:rPr lang="nb-NO" dirty="0"/>
              <a:t> </a:t>
            </a:r>
            <a:r>
              <a:rPr lang="nb-NO" dirty="0" err="1"/>
              <a:t>frequecny</a:t>
            </a:r>
            <a:r>
              <a:rPr lang="nb-NO" dirty="0"/>
              <a:t> </a:t>
            </a:r>
            <a:r>
              <a:rPr lang="nb-NO" dirty="0" err="1"/>
              <a:t>are</a:t>
            </a:r>
            <a:r>
              <a:rPr lang="nb-NO" dirty="0"/>
              <a:t> </a:t>
            </a:r>
            <a:r>
              <a:rPr lang="nb-NO" dirty="0" err="1"/>
              <a:t>higher</a:t>
            </a:r>
            <a:r>
              <a:rPr lang="nb-NO" dirty="0"/>
              <a:t> in </a:t>
            </a:r>
            <a:r>
              <a:rPr lang="nb-NO" dirty="0" err="1"/>
              <a:t>that</a:t>
            </a:r>
            <a:r>
              <a:rPr lang="nb-NO" dirty="0"/>
              <a:t> </a:t>
            </a:r>
            <a:r>
              <a:rPr lang="nb-NO" dirty="0" err="1"/>
              <a:t>subpopulation</a:t>
            </a:r>
            <a:r>
              <a:rPr lang="nb-NO" dirty="0"/>
              <a:t>. </a:t>
            </a:r>
            <a:r>
              <a:rPr lang="nb-NO" dirty="0" err="1"/>
              <a:t>You</a:t>
            </a:r>
            <a:r>
              <a:rPr lang="nb-NO" dirty="0"/>
              <a:t> </a:t>
            </a:r>
            <a:r>
              <a:rPr lang="nb-NO" dirty="0" err="1"/>
              <a:t>will</a:t>
            </a:r>
            <a:r>
              <a:rPr lang="nb-NO" dirty="0"/>
              <a:t> </a:t>
            </a:r>
            <a:r>
              <a:rPr lang="nb-NO" dirty="0" err="1"/>
              <a:t>see</a:t>
            </a:r>
            <a:r>
              <a:rPr lang="nb-NO" dirty="0"/>
              <a:t> an </a:t>
            </a:r>
            <a:r>
              <a:rPr lang="nb-NO" dirty="0" err="1"/>
              <a:t>association</a:t>
            </a:r>
            <a:r>
              <a:rPr lang="nb-NO" dirty="0"/>
              <a:t> </a:t>
            </a:r>
            <a:r>
              <a:rPr lang="nb-NO" dirty="0" err="1"/>
              <a:t>between</a:t>
            </a:r>
            <a:r>
              <a:rPr lang="nb-NO" dirty="0"/>
              <a:t> SNP and </a:t>
            </a:r>
            <a:r>
              <a:rPr lang="nb-NO" dirty="0" err="1"/>
              <a:t>disease</a:t>
            </a:r>
            <a:r>
              <a:rPr lang="nb-NO" dirty="0"/>
              <a:t> </a:t>
            </a:r>
            <a:r>
              <a:rPr lang="nb-NO" dirty="0" err="1"/>
              <a:t>although</a:t>
            </a:r>
            <a:r>
              <a:rPr lang="nb-NO" dirty="0"/>
              <a:t> </a:t>
            </a:r>
            <a:r>
              <a:rPr lang="nb-NO" dirty="0" err="1"/>
              <a:t>this</a:t>
            </a:r>
            <a:r>
              <a:rPr lang="nb-NO" dirty="0"/>
              <a:t> is not </a:t>
            </a:r>
            <a:r>
              <a:rPr lang="nb-NO" dirty="0" err="1"/>
              <a:t>causal</a:t>
            </a:r>
            <a:r>
              <a:rPr lang="nb-NO" dirty="0"/>
              <a:t>. </a:t>
            </a:r>
          </a:p>
        </p:txBody>
      </p:sp>
      <p:sp>
        <p:nvSpPr>
          <p:cNvPr id="4" name="Slide Number Placeholder 3"/>
          <p:cNvSpPr>
            <a:spLocks noGrp="1"/>
          </p:cNvSpPr>
          <p:nvPr>
            <p:ph type="sldNum" sz="quarter" idx="5"/>
          </p:nvPr>
        </p:nvSpPr>
        <p:spPr/>
        <p:txBody>
          <a:bodyPr/>
          <a:lstStyle/>
          <a:p>
            <a:fld id="{B3338CE4-3AA9-A64A-B385-37A5929179B9}" type="slidenum">
              <a:rPr lang="nb-NO" smtClean="0"/>
              <a:t>21</a:t>
            </a:fld>
            <a:endParaRPr lang="nb-NO"/>
          </a:p>
        </p:txBody>
      </p:sp>
    </p:spTree>
    <p:extLst>
      <p:ext uri="{BB962C8B-B14F-4D97-AF65-F5344CB8AC3E}">
        <p14:creationId xmlns:p14="http://schemas.microsoft.com/office/powerpoint/2010/main" val="3379703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Dynastic effects can occur when the expression of parental genotype in the parents directly affects the offspring. For example, this could occur if more educated parents have higher incomes and are able to buy tutoring for their offspring.</a:t>
            </a:r>
            <a:r>
              <a:rPr lang="nb-NO" dirty="0">
                <a:effectLst/>
              </a:rPr>
              <a:t> </a:t>
            </a:r>
          </a:p>
          <a:p>
            <a:endParaRPr lang="nb-NO" dirty="0">
              <a:effectLst/>
            </a:endParaRPr>
          </a:p>
          <a:p>
            <a:r>
              <a:rPr lang="nb-NO" dirty="0">
                <a:effectLst/>
              </a:rPr>
              <a:t>1) </a:t>
            </a:r>
            <a:r>
              <a:rPr lang="nb-NO" dirty="0" err="1">
                <a:effectLst/>
              </a:rPr>
              <a:t>Height</a:t>
            </a:r>
            <a:r>
              <a:rPr lang="nb-NO" dirty="0">
                <a:effectLst/>
              </a:rPr>
              <a:t> &gt; </a:t>
            </a:r>
            <a:r>
              <a:rPr lang="nb-NO" dirty="0" err="1">
                <a:effectLst/>
              </a:rPr>
              <a:t>income</a:t>
            </a:r>
            <a:r>
              <a:rPr lang="nb-NO" dirty="0">
                <a:effectLst/>
              </a:rPr>
              <a:t> </a:t>
            </a:r>
            <a:r>
              <a:rPr lang="nb-NO" dirty="0" err="1">
                <a:effectLst/>
              </a:rPr>
              <a:t>of</a:t>
            </a:r>
            <a:r>
              <a:rPr lang="nb-NO" dirty="0">
                <a:effectLst/>
              </a:rPr>
              <a:t> </a:t>
            </a:r>
            <a:r>
              <a:rPr lang="nb-NO" dirty="0" err="1">
                <a:effectLst/>
              </a:rPr>
              <a:t>the</a:t>
            </a:r>
            <a:r>
              <a:rPr lang="nb-NO" dirty="0">
                <a:effectLst/>
              </a:rPr>
              <a:t> </a:t>
            </a:r>
            <a:r>
              <a:rPr lang="nb-NO" dirty="0" err="1">
                <a:effectLst/>
              </a:rPr>
              <a:t>parents</a:t>
            </a:r>
            <a:r>
              <a:rPr lang="nb-NO" dirty="0">
                <a:effectLst/>
              </a:rPr>
              <a:t> &gt; </a:t>
            </a:r>
            <a:r>
              <a:rPr lang="nb-NO" dirty="0" err="1">
                <a:effectLst/>
              </a:rPr>
              <a:t>tutoring</a:t>
            </a:r>
            <a:r>
              <a:rPr lang="nb-NO" dirty="0">
                <a:effectLst/>
              </a:rPr>
              <a:t> &gt; </a:t>
            </a:r>
            <a:r>
              <a:rPr lang="nb-NO" dirty="0" err="1">
                <a:effectLst/>
              </a:rPr>
              <a:t>education</a:t>
            </a:r>
            <a:r>
              <a:rPr lang="nb-NO" dirty="0">
                <a:effectLst/>
              </a:rPr>
              <a:t> in </a:t>
            </a:r>
            <a:r>
              <a:rPr lang="nb-NO" dirty="0" err="1">
                <a:effectLst/>
              </a:rPr>
              <a:t>the</a:t>
            </a:r>
            <a:r>
              <a:rPr lang="nb-NO" dirty="0">
                <a:effectLst/>
              </a:rPr>
              <a:t> </a:t>
            </a:r>
            <a:r>
              <a:rPr lang="nb-NO" dirty="0" err="1">
                <a:effectLst/>
              </a:rPr>
              <a:t>child</a:t>
            </a:r>
            <a:endParaRPr lang="nb-NO" dirty="0"/>
          </a:p>
        </p:txBody>
      </p:sp>
      <p:sp>
        <p:nvSpPr>
          <p:cNvPr id="4" name="Slide Number Placeholder 3"/>
          <p:cNvSpPr>
            <a:spLocks noGrp="1"/>
          </p:cNvSpPr>
          <p:nvPr>
            <p:ph type="sldNum" sz="quarter" idx="5"/>
          </p:nvPr>
        </p:nvSpPr>
        <p:spPr/>
        <p:txBody>
          <a:bodyPr/>
          <a:lstStyle/>
          <a:p>
            <a:fld id="{B3338CE4-3AA9-A64A-B385-37A5929179B9}" type="slidenum">
              <a:rPr lang="nb-NO" smtClean="0"/>
              <a:t>22</a:t>
            </a:fld>
            <a:endParaRPr lang="nb-NO"/>
          </a:p>
        </p:txBody>
      </p:sp>
    </p:spTree>
    <p:extLst>
      <p:ext uri="{BB962C8B-B14F-4D97-AF65-F5344CB8AC3E}">
        <p14:creationId xmlns:p14="http://schemas.microsoft.com/office/powerpoint/2010/main" val="3746638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sz="1200" b="0" i="0" kern="1200" dirty="0">
                <a:solidFill>
                  <a:schemeClr val="tx1"/>
                </a:solidFill>
                <a:effectLst/>
                <a:latin typeface="+mn-lt"/>
                <a:ea typeface="+mn-ea"/>
                <a:cs typeface="+mn-cs"/>
              </a:rPr>
              <a:t>The </a:t>
            </a:r>
            <a:r>
              <a:rPr lang="nb-NO" sz="1200" b="0" i="0" kern="1200" dirty="0" err="1">
                <a:solidFill>
                  <a:schemeClr val="tx1"/>
                </a:solidFill>
                <a:effectLst/>
                <a:latin typeface="+mn-lt"/>
                <a:ea typeface="+mn-ea"/>
                <a:cs typeface="+mn-cs"/>
              </a:rPr>
              <a:t>bottom‐left</a:t>
            </a:r>
            <a:r>
              <a:rPr lang="nb-NO" sz="1200" b="0" i="0" kern="1200" dirty="0">
                <a:solidFill>
                  <a:schemeClr val="tx1"/>
                </a:solidFill>
                <a:effectLst/>
                <a:latin typeface="+mn-lt"/>
                <a:ea typeface="+mn-ea"/>
                <a:cs typeface="+mn-cs"/>
              </a:rPr>
              <a:t> panel </a:t>
            </a:r>
            <a:r>
              <a:rPr lang="nb-NO" sz="1200" b="0" i="0" kern="1200" dirty="0" err="1">
                <a:solidFill>
                  <a:schemeClr val="tx1"/>
                </a:solidFill>
                <a:effectLst/>
                <a:latin typeface="+mn-lt"/>
                <a:ea typeface="+mn-ea"/>
                <a:cs typeface="+mn-cs"/>
              </a:rPr>
              <a:t>illustrates</a:t>
            </a:r>
            <a:r>
              <a:rPr lang="nb-NO" sz="1200" b="0" i="0" kern="1200" dirty="0">
                <a:solidFill>
                  <a:schemeClr val="tx1"/>
                </a:solidFill>
                <a:effectLst/>
                <a:latin typeface="+mn-lt"/>
                <a:ea typeface="+mn-ea"/>
                <a:cs typeface="+mn-cs"/>
              </a:rPr>
              <a:t> cross‐</a:t>
            </a:r>
            <a:r>
              <a:rPr lang="nb-NO" sz="1200" b="0" i="0" kern="1200" dirty="0" err="1">
                <a:solidFill>
                  <a:schemeClr val="tx1"/>
                </a:solidFill>
                <a:effectLst/>
                <a:latin typeface="+mn-lt"/>
                <a:ea typeface="+mn-ea"/>
                <a:cs typeface="+mn-cs"/>
              </a:rPr>
              <a:t>trait</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assortative</a:t>
            </a:r>
            <a:r>
              <a:rPr lang="nb-NO" sz="1200" b="0" i="0" kern="1200" dirty="0">
                <a:solidFill>
                  <a:schemeClr val="tx1"/>
                </a:solidFill>
                <a:effectLst/>
                <a:latin typeface="+mn-lt"/>
                <a:ea typeface="+mn-ea"/>
                <a:cs typeface="+mn-cs"/>
              </a:rPr>
              <a:t> mating </a:t>
            </a:r>
            <a:r>
              <a:rPr lang="nb-NO" sz="1200" b="0" i="0" kern="1200" dirty="0" err="1">
                <a:solidFill>
                  <a:schemeClr val="tx1"/>
                </a:solidFill>
                <a:effectLst/>
                <a:latin typeface="+mn-lt"/>
                <a:ea typeface="+mn-ea"/>
                <a:cs typeface="+mn-cs"/>
              </a:rPr>
              <a:t>on</a:t>
            </a:r>
            <a:r>
              <a:rPr lang="nb-NO" sz="1200" b="0" i="0" kern="1200" dirty="0">
                <a:solidFill>
                  <a:schemeClr val="tx1"/>
                </a:solidFill>
                <a:effectLst/>
                <a:latin typeface="+mn-lt"/>
                <a:ea typeface="+mn-ea"/>
                <a:cs typeface="+mn-cs"/>
              </a:rPr>
              <a:t> </a:t>
            </a:r>
            <a:r>
              <a:rPr lang="nb-NO" sz="1200" b="0" i="1" kern="1200" dirty="0" err="1">
                <a:solidFill>
                  <a:schemeClr val="tx1"/>
                </a:solidFill>
                <a:effectLst/>
                <a:latin typeface="+mn-lt"/>
                <a:ea typeface="+mn-ea"/>
                <a:cs typeface="+mn-cs"/>
              </a:rPr>
              <a:t>X</a:t>
            </a:r>
            <a:r>
              <a:rPr lang="nb-NO" sz="1200" b="0" i="0" kern="1200" dirty="0">
                <a:solidFill>
                  <a:schemeClr val="tx1"/>
                </a:solidFill>
                <a:effectLst/>
                <a:latin typeface="+mn-lt"/>
                <a:ea typeface="+mn-ea"/>
                <a:cs typeface="+mn-cs"/>
              </a:rPr>
              <a:t> and </a:t>
            </a:r>
            <a:r>
              <a:rPr lang="nb-NO" sz="1200" b="0" i="1" kern="1200" dirty="0">
                <a:solidFill>
                  <a:schemeClr val="tx1"/>
                </a:solidFill>
                <a:effectLst/>
                <a:latin typeface="+mn-lt"/>
                <a:ea typeface="+mn-ea"/>
                <a:cs typeface="+mn-cs"/>
              </a:rPr>
              <a:t>Y</a:t>
            </a:r>
            <a:r>
              <a:rPr lang="nb-NO" sz="1200" b="0" i="0" kern="1200" dirty="0">
                <a:solidFill>
                  <a:schemeClr val="tx1"/>
                </a:solidFill>
                <a:effectLst/>
                <a:latin typeface="+mn-lt"/>
                <a:ea typeface="+mn-ea"/>
                <a:cs typeface="+mn-cs"/>
              </a:rPr>
              <a:t> by </a:t>
            </a:r>
            <a:r>
              <a:rPr lang="nb-NO" sz="1200" b="0" i="0" kern="1200" dirty="0" err="1">
                <a:solidFill>
                  <a:schemeClr val="tx1"/>
                </a:solidFill>
                <a:effectLst/>
                <a:latin typeface="+mn-lt"/>
                <a:ea typeface="+mn-ea"/>
                <a:cs typeface="+mn-cs"/>
              </a:rPr>
              <a:t>two</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thick</a:t>
            </a:r>
            <a:r>
              <a:rPr lang="nb-NO" sz="1200" b="0" i="0" kern="1200" dirty="0">
                <a:solidFill>
                  <a:schemeClr val="tx1"/>
                </a:solidFill>
                <a:effectLst/>
                <a:latin typeface="+mn-lt"/>
                <a:ea typeface="+mn-ea"/>
                <a:cs typeface="+mn-cs"/>
              </a:rPr>
              <a:t> lines: from </a:t>
            </a:r>
            <a:r>
              <a:rPr lang="nb-NO" sz="1200" b="0" i="0" kern="1200" dirty="0" err="1">
                <a:solidFill>
                  <a:schemeClr val="tx1"/>
                </a:solidFill>
                <a:effectLst/>
                <a:latin typeface="+mn-lt"/>
                <a:ea typeface="+mn-ea"/>
                <a:cs typeface="+mn-cs"/>
              </a:rPr>
              <a:t>mother's</a:t>
            </a:r>
            <a:r>
              <a:rPr lang="nb-NO" sz="1200" b="0" i="0" kern="1200" dirty="0">
                <a:solidFill>
                  <a:schemeClr val="tx1"/>
                </a:solidFill>
                <a:effectLst/>
                <a:latin typeface="+mn-lt"/>
                <a:ea typeface="+mn-ea"/>
                <a:cs typeface="+mn-cs"/>
              </a:rPr>
              <a:t> </a:t>
            </a:r>
            <a:r>
              <a:rPr lang="nb-NO" sz="1200" b="0" i="1" kern="1200" dirty="0" err="1">
                <a:solidFill>
                  <a:schemeClr val="tx1"/>
                </a:solidFill>
                <a:effectLst/>
                <a:latin typeface="+mn-lt"/>
                <a:ea typeface="+mn-ea"/>
                <a:cs typeface="+mn-cs"/>
              </a:rPr>
              <a:t>X</a:t>
            </a:r>
            <a:r>
              <a:rPr lang="nb-NO" sz="1200" b="0" i="0" kern="1200" dirty="0">
                <a:solidFill>
                  <a:schemeClr val="tx1"/>
                </a:solidFill>
                <a:effectLst/>
                <a:latin typeface="+mn-lt"/>
                <a:ea typeface="+mn-ea"/>
                <a:cs typeface="+mn-cs"/>
              </a:rPr>
              <a:t> to </a:t>
            </a:r>
            <a:r>
              <a:rPr lang="nb-NO" sz="1200" b="0" i="0" kern="1200" dirty="0" err="1">
                <a:solidFill>
                  <a:schemeClr val="tx1"/>
                </a:solidFill>
                <a:effectLst/>
                <a:latin typeface="+mn-lt"/>
                <a:ea typeface="+mn-ea"/>
                <a:cs typeface="+mn-cs"/>
              </a:rPr>
              <a:t>father's</a:t>
            </a:r>
            <a:r>
              <a:rPr lang="nb-NO" sz="1200" b="0" i="0" kern="1200" dirty="0">
                <a:solidFill>
                  <a:schemeClr val="tx1"/>
                </a:solidFill>
                <a:effectLst/>
                <a:latin typeface="+mn-lt"/>
                <a:ea typeface="+mn-ea"/>
                <a:cs typeface="+mn-cs"/>
              </a:rPr>
              <a:t> </a:t>
            </a:r>
            <a:r>
              <a:rPr lang="nb-NO" sz="1200" b="0" i="1" kern="1200" dirty="0">
                <a:solidFill>
                  <a:schemeClr val="tx1"/>
                </a:solidFill>
                <a:effectLst/>
                <a:latin typeface="+mn-lt"/>
                <a:ea typeface="+mn-ea"/>
                <a:cs typeface="+mn-cs"/>
              </a:rPr>
              <a:t>Y</a:t>
            </a:r>
            <a:r>
              <a:rPr lang="nb-NO" sz="1200" b="0" i="0" kern="1200" dirty="0">
                <a:solidFill>
                  <a:schemeClr val="tx1"/>
                </a:solidFill>
                <a:effectLst/>
                <a:latin typeface="+mn-lt"/>
                <a:ea typeface="+mn-ea"/>
                <a:cs typeface="+mn-cs"/>
              </a:rPr>
              <a:t>, and from </a:t>
            </a:r>
            <a:r>
              <a:rPr lang="nb-NO" sz="1200" b="0" i="0" kern="1200" dirty="0" err="1">
                <a:solidFill>
                  <a:schemeClr val="tx1"/>
                </a:solidFill>
                <a:effectLst/>
                <a:latin typeface="+mn-lt"/>
                <a:ea typeface="+mn-ea"/>
                <a:cs typeface="+mn-cs"/>
              </a:rPr>
              <a:t>mother's</a:t>
            </a:r>
            <a:r>
              <a:rPr lang="nb-NO" sz="1200" b="0" i="0" kern="1200" dirty="0">
                <a:solidFill>
                  <a:schemeClr val="tx1"/>
                </a:solidFill>
                <a:effectLst/>
                <a:latin typeface="+mn-lt"/>
                <a:ea typeface="+mn-ea"/>
                <a:cs typeface="+mn-cs"/>
              </a:rPr>
              <a:t> </a:t>
            </a:r>
            <a:r>
              <a:rPr lang="nb-NO" sz="1200" b="0" i="1" kern="1200" dirty="0">
                <a:solidFill>
                  <a:schemeClr val="tx1"/>
                </a:solidFill>
                <a:effectLst/>
                <a:latin typeface="+mn-lt"/>
                <a:ea typeface="+mn-ea"/>
                <a:cs typeface="+mn-cs"/>
              </a:rPr>
              <a:t>Y</a:t>
            </a:r>
            <a:r>
              <a:rPr lang="nb-NO" sz="1200" b="0" i="0" kern="1200" dirty="0">
                <a:solidFill>
                  <a:schemeClr val="tx1"/>
                </a:solidFill>
                <a:effectLst/>
                <a:latin typeface="+mn-lt"/>
                <a:ea typeface="+mn-ea"/>
                <a:cs typeface="+mn-cs"/>
              </a:rPr>
              <a:t> to </a:t>
            </a:r>
            <a:r>
              <a:rPr lang="nb-NO" sz="1200" b="0" i="0" kern="1200" dirty="0" err="1">
                <a:solidFill>
                  <a:schemeClr val="tx1"/>
                </a:solidFill>
                <a:effectLst/>
                <a:latin typeface="+mn-lt"/>
                <a:ea typeface="+mn-ea"/>
                <a:cs typeface="+mn-cs"/>
              </a:rPr>
              <a:t>father's</a:t>
            </a:r>
            <a:r>
              <a:rPr lang="nb-NO" sz="1200" b="0" i="0" kern="1200" dirty="0">
                <a:solidFill>
                  <a:schemeClr val="tx1"/>
                </a:solidFill>
                <a:effectLst/>
                <a:latin typeface="+mn-lt"/>
                <a:ea typeface="+mn-ea"/>
                <a:cs typeface="+mn-cs"/>
              </a:rPr>
              <a:t> </a:t>
            </a:r>
            <a:r>
              <a:rPr lang="nb-NO" sz="1200" b="0" i="1" kern="1200" dirty="0" err="1">
                <a:solidFill>
                  <a:schemeClr val="tx1"/>
                </a:solidFill>
                <a:effectLst/>
                <a:latin typeface="+mn-lt"/>
                <a:ea typeface="+mn-ea"/>
                <a:cs typeface="+mn-cs"/>
              </a:rPr>
              <a:t>X</a:t>
            </a:r>
            <a:r>
              <a:rPr lang="nb-NO" sz="1200" b="0" i="0" kern="1200" dirty="0">
                <a:solidFill>
                  <a:schemeClr val="tx1"/>
                </a:solidFill>
                <a:effectLst/>
                <a:latin typeface="+mn-lt"/>
                <a:ea typeface="+mn-ea"/>
                <a:cs typeface="+mn-cs"/>
              </a:rPr>
              <a:t>. In </a:t>
            </a:r>
            <a:r>
              <a:rPr lang="nb-NO" sz="1200" b="0" i="0" kern="1200" dirty="0" err="1">
                <a:solidFill>
                  <a:schemeClr val="tx1"/>
                </a:solidFill>
                <a:effectLst/>
                <a:latin typeface="+mn-lt"/>
                <a:ea typeface="+mn-ea"/>
                <a:cs typeface="+mn-cs"/>
              </a:rPr>
              <a:t>this</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situation</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if</a:t>
            </a:r>
            <a:r>
              <a:rPr lang="nb-NO" sz="1200" b="0" i="0" kern="1200" dirty="0">
                <a:solidFill>
                  <a:schemeClr val="tx1"/>
                </a:solidFill>
                <a:effectLst/>
                <a:latin typeface="+mn-lt"/>
                <a:ea typeface="+mn-ea"/>
                <a:cs typeface="+mn-cs"/>
              </a:rPr>
              <a:t> </a:t>
            </a:r>
            <a:r>
              <a:rPr lang="nb-NO" sz="1200" b="0" i="1" kern="1200" dirty="0" err="1">
                <a:solidFill>
                  <a:schemeClr val="tx1"/>
                </a:solidFill>
                <a:effectLst/>
                <a:latin typeface="+mn-lt"/>
                <a:ea typeface="+mn-ea"/>
                <a:cs typeface="+mn-cs"/>
              </a:rPr>
              <a:t>X</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does</a:t>
            </a:r>
            <a:r>
              <a:rPr lang="nb-NO" sz="1200" b="0" i="0" kern="1200" dirty="0">
                <a:solidFill>
                  <a:schemeClr val="tx1"/>
                </a:solidFill>
                <a:effectLst/>
                <a:latin typeface="+mn-lt"/>
                <a:ea typeface="+mn-ea"/>
                <a:cs typeface="+mn-cs"/>
              </a:rPr>
              <a:t> not </a:t>
            </a:r>
            <a:r>
              <a:rPr lang="nb-NO" sz="1200" b="0" i="0" kern="1200" dirty="0" err="1">
                <a:solidFill>
                  <a:schemeClr val="tx1"/>
                </a:solidFill>
                <a:effectLst/>
                <a:latin typeface="+mn-lt"/>
                <a:ea typeface="+mn-ea"/>
                <a:cs typeface="+mn-cs"/>
              </a:rPr>
              <a:t>cause</a:t>
            </a:r>
            <a:r>
              <a:rPr lang="nb-NO" sz="1200" b="0" i="0" kern="1200" dirty="0">
                <a:solidFill>
                  <a:schemeClr val="tx1"/>
                </a:solidFill>
                <a:effectLst/>
                <a:latin typeface="+mn-lt"/>
                <a:ea typeface="+mn-ea"/>
                <a:cs typeface="+mn-cs"/>
              </a:rPr>
              <a:t> </a:t>
            </a:r>
            <a:r>
              <a:rPr lang="nb-NO" sz="1200" b="0" i="1" kern="1200" dirty="0">
                <a:solidFill>
                  <a:schemeClr val="tx1"/>
                </a:solidFill>
                <a:effectLst/>
                <a:latin typeface="+mn-lt"/>
                <a:ea typeface="+mn-ea"/>
                <a:cs typeface="+mn-cs"/>
              </a:rPr>
              <a:t>Y</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the</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mother's</a:t>
            </a:r>
            <a:r>
              <a:rPr lang="nb-NO" sz="1200" b="0" i="0" kern="1200" dirty="0">
                <a:solidFill>
                  <a:schemeClr val="tx1"/>
                </a:solidFill>
                <a:effectLst/>
                <a:latin typeface="+mn-lt"/>
                <a:ea typeface="+mn-ea"/>
                <a:cs typeface="+mn-cs"/>
              </a:rPr>
              <a:t> </a:t>
            </a:r>
            <a:r>
              <a:rPr lang="nb-NO" sz="1200" b="0" i="0" u="none" strike="noStrike" kern="1200" dirty="0" err="1">
                <a:solidFill>
                  <a:schemeClr val="tx1"/>
                </a:solidFill>
                <a:effectLst/>
                <a:latin typeface="+mn-lt"/>
                <a:ea typeface="+mn-ea"/>
                <a:cs typeface="+mn-cs"/>
              </a:rPr>
              <a:t>GX</a:t>
            </a:r>
            <a:r>
              <a:rPr lang="nb-NO" sz="1200" b="0" i="0" kern="1200" dirty="0" err="1">
                <a:solidFill>
                  <a:schemeClr val="tx1"/>
                </a:solidFill>
                <a:effectLst/>
                <a:latin typeface="+mn-lt"/>
                <a:ea typeface="+mn-ea"/>
                <a:cs typeface="+mn-cs"/>
              </a:rPr>
              <a:t>and</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father's</a:t>
            </a:r>
            <a:r>
              <a:rPr lang="nb-NO" sz="1200" b="0" i="0" kern="1200" dirty="0">
                <a:solidFill>
                  <a:schemeClr val="tx1"/>
                </a:solidFill>
                <a:effectLst/>
                <a:latin typeface="+mn-lt"/>
                <a:ea typeface="+mn-ea"/>
                <a:cs typeface="+mn-cs"/>
              </a:rPr>
              <a:t> </a:t>
            </a:r>
            <a:r>
              <a:rPr lang="nb-NO" sz="1200" b="0" i="0" u="none" strike="noStrike" kern="1200" dirty="0">
                <a:solidFill>
                  <a:schemeClr val="tx1"/>
                </a:solidFill>
                <a:effectLst/>
                <a:latin typeface="+mn-lt"/>
                <a:ea typeface="+mn-ea"/>
                <a:cs typeface="+mn-cs"/>
              </a:rPr>
              <a:t>GY</a:t>
            </a:r>
            <a:r>
              <a:rPr lang="nb-NO" sz="1200" b="0" i="0" kern="1200" dirty="0">
                <a:solidFill>
                  <a:schemeClr val="tx1"/>
                </a:solidFill>
                <a:effectLst/>
                <a:latin typeface="+mn-lt"/>
                <a:ea typeface="+mn-ea"/>
                <a:cs typeface="+mn-cs"/>
              </a:rPr>
              <a:t>, and </a:t>
            </a:r>
            <a:r>
              <a:rPr lang="nb-NO" sz="1200" b="0" i="0" kern="1200" dirty="0" err="1">
                <a:solidFill>
                  <a:schemeClr val="tx1"/>
                </a:solidFill>
                <a:effectLst/>
                <a:latin typeface="+mn-lt"/>
                <a:ea typeface="+mn-ea"/>
                <a:cs typeface="+mn-cs"/>
              </a:rPr>
              <a:t>mother's</a:t>
            </a:r>
            <a:r>
              <a:rPr lang="nb-NO" sz="1200" b="0" i="0" kern="1200" dirty="0">
                <a:solidFill>
                  <a:schemeClr val="tx1"/>
                </a:solidFill>
                <a:effectLst/>
                <a:latin typeface="+mn-lt"/>
                <a:ea typeface="+mn-ea"/>
                <a:cs typeface="+mn-cs"/>
              </a:rPr>
              <a:t> </a:t>
            </a:r>
            <a:r>
              <a:rPr lang="nb-NO" sz="1200" b="0" i="0" u="none" strike="noStrike" kern="1200" dirty="0">
                <a:solidFill>
                  <a:schemeClr val="tx1"/>
                </a:solidFill>
                <a:effectLst/>
                <a:latin typeface="+mn-lt"/>
                <a:ea typeface="+mn-ea"/>
                <a:cs typeface="+mn-cs"/>
              </a:rPr>
              <a:t>GY</a:t>
            </a:r>
            <a:r>
              <a:rPr lang="nb-NO" sz="1200" b="0" i="0" kern="1200" dirty="0">
                <a:solidFill>
                  <a:schemeClr val="tx1"/>
                </a:solidFill>
                <a:effectLst/>
                <a:latin typeface="+mn-lt"/>
                <a:ea typeface="+mn-ea"/>
                <a:cs typeface="+mn-cs"/>
              </a:rPr>
              <a:t> and </a:t>
            </a:r>
            <a:r>
              <a:rPr lang="nb-NO" sz="1200" b="0" i="0" kern="1200" dirty="0" err="1">
                <a:solidFill>
                  <a:schemeClr val="tx1"/>
                </a:solidFill>
                <a:effectLst/>
                <a:latin typeface="+mn-lt"/>
                <a:ea typeface="+mn-ea"/>
                <a:cs typeface="+mn-cs"/>
              </a:rPr>
              <a:t>father's</a:t>
            </a:r>
            <a:r>
              <a:rPr lang="nb-NO" sz="1200" b="0" i="0" kern="1200" dirty="0">
                <a:solidFill>
                  <a:schemeClr val="tx1"/>
                </a:solidFill>
                <a:effectLst/>
                <a:latin typeface="+mn-lt"/>
                <a:ea typeface="+mn-ea"/>
                <a:cs typeface="+mn-cs"/>
              </a:rPr>
              <a:t> </a:t>
            </a:r>
            <a:r>
              <a:rPr lang="nb-NO" sz="1200" b="0" i="0" u="none" strike="noStrike" kern="1200" dirty="0">
                <a:solidFill>
                  <a:schemeClr val="tx1"/>
                </a:solidFill>
                <a:effectLst/>
                <a:latin typeface="+mn-lt"/>
                <a:ea typeface="+mn-ea"/>
                <a:cs typeface="+mn-cs"/>
              </a:rPr>
              <a:t>GX</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will</a:t>
            </a:r>
            <a:r>
              <a:rPr lang="nb-NO" sz="1200" b="0" i="0" kern="1200" dirty="0">
                <a:solidFill>
                  <a:schemeClr val="tx1"/>
                </a:solidFill>
                <a:effectLst/>
                <a:latin typeface="+mn-lt"/>
                <a:ea typeface="+mn-ea"/>
                <a:cs typeface="+mn-cs"/>
              </a:rPr>
              <a:t> be </a:t>
            </a:r>
            <a:r>
              <a:rPr lang="nb-NO" sz="1200" b="0" i="0" kern="1200" dirty="0" err="1">
                <a:solidFill>
                  <a:schemeClr val="tx1"/>
                </a:solidFill>
                <a:effectLst/>
                <a:latin typeface="+mn-lt"/>
                <a:ea typeface="+mn-ea"/>
                <a:cs typeface="+mn-cs"/>
              </a:rPr>
              <a:t>associated</a:t>
            </a:r>
            <a:r>
              <a:rPr lang="nb-NO" sz="1200" b="0" i="0" kern="1200" dirty="0">
                <a:solidFill>
                  <a:schemeClr val="tx1"/>
                </a:solidFill>
                <a:effectLst/>
                <a:latin typeface="+mn-lt"/>
                <a:ea typeface="+mn-ea"/>
                <a:cs typeface="+mn-cs"/>
              </a:rPr>
              <a:t>. If </a:t>
            </a:r>
            <a:r>
              <a:rPr lang="nb-NO" sz="1200" b="0" i="1" kern="1200" dirty="0" err="1">
                <a:solidFill>
                  <a:schemeClr val="tx1"/>
                </a:solidFill>
                <a:effectLst/>
                <a:latin typeface="+mn-lt"/>
                <a:ea typeface="+mn-ea"/>
                <a:cs typeface="+mn-cs"/>
              </a:rPr>
              <a:t>X</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does</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cause</a:t>
            </a:r>
            <a:r>
              <a:rPr lang="nb-NO" sz="1200" b="0" i="0" kern="1200" dirty="0">
                <a:solidFill>
                  <a:schemeClr val="tx1"/>
                </a:solidFill>
                <a:effectLst/>
                <a:latin typeface="+mn-lt"/>
                <a:ea typeface="+mn-ea"/>
                <a:cs typeface="+mn-cs"/>
              </a:rPr>
              <a:t> </a:t>
            </a:r>
            <a:r>
              <a:rPr lang="nb-NO" sz="1200" b="0" i="1" kern="1200" dirty="0">
                <a:solidFill>
                  <a:schemeClr val="tx1"/>
                </a:solidFill>
                <a:effectLst/>
                <a:latin typeface="+mn-lt"/>
                <a:ea typeface="+mn-ea"/>
                <a:cs typeface="+mn-cs"/>
              </a:rPr>
              <a:t>Y</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then</a:t>
            </a:r>
            <a:r>
              <a:rPr lang="nb-NO" sz="1200" b="0" i="0" kern="1200" dirty="0">
                <a:solidFill>
                  <a:schemeClr val="tx1"/>
                </a:solidFill>
                <a:effectLst/>
                <a:latin typeface="+mn-lt"/>
                <a:ea typeface="+mn-ea"/>
                <a:cs typeface="+mn-cs"/>
              </a:rPr>
              <a:t> all parental </a:t>
            </a:r>
            <a:r>
              <a:rPr lang="nb-NO" sz="1200" b="0" i="0" kern="1200" dirty="0" err="1">
                <a:solidFill>
                  <a:schemeClr val="tx1"/>
                </a:solidFill>
                <a:effectLst/>
                <a:latin typeface="+mn-lt"/>
                <a:ea typeface="+mn-ea"/>
                <a:cs typeface="+mn-cs"/>
              </a:rPr>
              <a:t>genetic</a:t>
            </a:r>
            <a:r>
              <a:rPr lang="nb-NO" sz="1200" b="0" i="0" kern="1200" dirty="0">
                <a:solidFill>
                  <a:schemeClr val="tx1"/>
                </a:solidFill>
                <a:effectLst/>
                <a:latin typeface="+mn-lt"/>
                <a:ea typeface="+mn-ea"/>
                <a:cs typeface="+mn-cs"/>
              </a:rPr>
              <a:t> variables </a:t>
            </a:r>
            <a:r>
              <a:rPr lang="nb-NO" sz="1200" b="0" i="0" kern="1200" dirty="0" err="1">
                <a:solidFill>
                  <a:schemeClr val="tx1"/>
                </a:solidFill>
                <a:effectLst/>
                <a:latin typeface="+mn-lt"/>
                <a:ea typeface="+mn-ea"/>
                <a:cs typeface="+mn-cs"/>
              </a:rPr>
              <a:t>will</a:t>
            </a:r>
            <a:r>
              <a:rPr lang="nb-NO" sz="1200" b="0" i="0" kern="1200" dirty="0">
                <a:solidFill>
                  <a:schemeClr val="tx1"/>
                </a:solidFill>
                <a:effectLst/>
                <a:latin typeface="+mn-lt"/>
                <a:ea typeface="+mn-ea"/>
                <a:cs typeface="+mn-cs"/>
              </a:rPr>
              <a:t> </a:t>
            </a:r>
            <a:r>
              <a:rPr lang="nb-NO" sz="1200" b="0" i="0" kern="1200" dirty="0" err="1">
                <a:solidFill>
                  <a:schemeClr val="tx1"/>
                </a:solidFill>
                <a:effectLst/>
                <a:latin typeface="+mn-lt"/>
                <a:ea typeface="+mn-ea"/>
                <a:cs typeface="+mn-cs"/>
              </a:rPr>
              <a:t>associate</a:t>
            </a:r>
            <a:r>
              <a:rPr lang="nb-NO" sz="1200" b="0" i="0" kern="1200" dirty="0">
                <a:solidFill>
                  <a:schemeClr val="tx1"/>
                </a:solidFill>
                <a:effectLst/>
                <a:latin typeface="+mn-lt"/>
                <a:ea typeface="+mn-ea"/>
                <a:cs typeface="+mn-cs"/>
              </a:rPr>
              <a:t>.</a:t>
            </a:r>
            <a:endParaRPr lang="nb-NO" dirty="0"/>
          </a:p>
        </p:txBody>
      </p:sp>
      <p:sp>
        <p:nvSpPr>
          <p:cNvPr id="4" name="Slide Number Placeholder 3"/>
          <p:cNvSpPr>
            <a:spLocks noGrp="1"/>
          </p:cNvSpPr>
          <p:nvPr>
            <p:ph type="sldNum" sz="quarter" idx="5"/>
          </p:nvPr>
        </p:nvSpPr>
        <p:spPr/>
        <p:txBody>
          <a:bodyPr/>
          <a:lstStyle/>
          <a:p>
            <a:fld id="{B3338CE4-3AA9-A64A-B385-37A5929179B9}" type="slidenum">
              <a:rPr lang="nb-NO" smtClean="0"/>
              <a:t>23</a:t>
            </a:fld>
            <a:endParaRPr lang="nb-NO"/>
          </a:p>
        </p:txBody>
      </p:sp>
    </p:spTree>
    <p:extLst>
      <p:ext uri="{BB962C8B-B14F-4D97-AF65-F5344CB8AC3E}">
        <p14:creationId xmlns:p14="http://schemas.microsoft.com/office/powerpoint/2010/main" val="1360013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sSub>
                      <m:sSubPr>
                        <m:ctrlPr>
                          <a:rPr lang="nb-NO" i="1" smtClean="0">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 </m:t>
                        </m:r>
                      </m:sub>
                    </m:sSub>
                  </m:oMath>
                </a14:m>
                <a:r>
                  <a:rPr lang="en-GB" dirty="0"/>
                  <a:t>and </a:t>
                </a:r>
                <a14:m>
                  <m:oMath xmlns:m="http://schemas.openxmlformats.org/officeDocument/2006/math">
                    <m:sSub>
                      <m:sSubPr>
                        <m:ctrlPr>
                          <a:rPr lang="nb-NO"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 </m:t>
                        </m:r>
                      </m:sub>
                    </m:sSub>
                  </m:oMath>
                </a14:m>
                <a:r>
                  <a:rPr lang="en-GB" dirty="0"/>
                  <a:t>are the outcome and exposure for individual </a:t>
                </a:r>
                <a14:m>
                  <m:oMath xmlns:m="http://schemas.openxmlformats.org/officeDocument/2006/math">
                    <m:r>
                      <a:rPr lang="en-GB" i="1">
                        <a:latin typeface="Cambria Math" panose="02040503050406030204" pitchFamily="18" charset="0"/>
                      </a:rPr>
                      <m:t>𝑖</m:t>
                    </m:r>
                  </m:oMath>
                </a14:m>
                <a:r>
                  <a:rPr lang="en-GB" dirty="0"/>
                  <a:t> from family </a:t>
                </a:r>
                <a14:m>
                  <m:oMath xmlns:m="http://schemas.openxmlformats.org/officeDocument/2006/math">
                    <m:r>
                      <a:rPr lang="en-GB" i="1">
                        <a:latin typeface="Cambria Math" panose="02040503050406030204" pitchFamily="18" charset="0"/>
                      </a:rPr>
                      <m:t>𝑘</m:t>
                    </m:r>
                  </m:oMath>
                </a14:m>
                <a:r>
                  <a:rPr lang="en-GB" dirty="0"/>
                  <a:t>. </a:t>
                </a:r>
              </a:p>
              <a:p>
                <a14:m>
                  <m:oMath xmlns:m="http://schemas.openxmlformats.org/officeDocument/2006/math">
                    <m:sSub>
                      <m:sSubPr>
                        <m:ctrlPr>
                          <a:rPr lang="nb-NO" i="1">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 </m:t>
                        </m:r>
                      </m:sub>
                    </m:sSub>
                  </m:oMath>
                </a14:m>
                <a:r>
                  <a:rPr lang="en-GB" dirty="0"/>
                  <a:t>is a set of genetic variants that are associated with the exposure.</a:t>
                </a:r>
              </a:p>
              <a:p>
                <a14:m>
                  <m:oMath xmlns:m="http://schemas.openxmlformats.org/officeDocument/2006/math">
                    <m:sSub>
                      <m:sSubPr>
                        <m:ctrlPr>
                          <a:rPr lang="nb-NO" i="1" smtClean="0">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oMath>
                </a14:m>
                <a:r>
                  <a:rPr lang="en-GB" dirty="0"/>
                  <a:t> is a confounder of the association of the exposure and the outcome.</a:t>
                </a:r>
              </a:p>
              <a:p>
                <a14:m>
                  <m:oMath xmlns:m="http://schemas.openxmlformats.org/officeDocument/2006/math">
                    <m:sSub>
                      <m:sSubPr>
                        <m:ctrlPr>
                          <a:rPr lang="nb-NO" i="1">
                            <a:latin typeface="Cambria Math" panose="02040503050406030204" pitchFamily="18" charset="0"/>
                          </a:rPr>
                        </m:ctrlPr>
                      </m:sSubPr>
                      <m:e>
                        <m:r>
                          <a:rPr lang="en-GB" i="1">
                            <a:latin typeface="Cambria Math" panose="02040503050406030204" pitchFamily="18" charset="0"/>
                          </a:rPr>
                          <m:t>𝑓</m:t>
                        </m:r>
                      </m:e>
                      <m:sub>
                        <m:r>
                          <a:rPr lang="en-GB" i="1">
                            <a:latin typeface="Cambria Math" panose="02040503050406030204" pitchFamily="18" charset="0"/>
                          </a:rPr>
                          <m:t>𝑘</m:t>
                        </m:r>
                      </m:sub>
                    </m:sSub>
                  </m:oMath>
                </a14:m>
                <a:r>
                  <a:rPr lang="en-GB" dirty="0"/>
                  <a:t> is a family level confounder.</a:t>
                </a:r>
              </a:p>
              <a:p>
                <a14:m>
                  <m:oMath xmlns:m="http://schemas.openxmlformats.org/officeDocument/2006/math">
                    <m:sSub>
                      <m:sSubPr>
                        <m:ctrlPr>
                          <a:rPr lang="nb-NO" i="1">
                            <a:latin typeface="Cambria Math" panose="02040503050406030204" pitchFamily="18" charset="0"/>
                          </a:rPr>
                        </m:ctrlPr>
                      </m:sSubPr>
                      <m:e>
                        <m:r>
                          <a:rPr lang="en-GB" i="1">
                            <a:latin typeface="Cambria Math" panose="02040503050406030204" pitchFamily="18" charset="0"/>
                          </a:rPr>
                          <m:t>𝑢</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oMath>
                </a14:m>
                <a:r>
                  <a:rPr lang="en-GB" dirty="0"/>
                  <a:t> and </a:t>
                </a:r>
                <a14:m>
                  <m:oMath xmlns:m="http://schemas.openxmlformats.org/officeDocument/2006/math">
                    <m:sSub>
                      <m:sSubPr>
                        <m:ctrlPr>
                          <a:rPr lang="nb-NO" i="1">
                            <a:latin typeface="Cambria Math" panose="02040503050406030204" pitchFamily="18" charset="0"/>
                          </a:rPr>
                        </m:ctrlPr>
                      </m:sSubPr>
                      <m:e>
                        <m:r>
                          <a:rPr lang="en-GB" i="1">
                            <a:latin typeface="Cambria Math" panose="02040503050406030204" pitchFamily="18" charset="0"/>
                          </a:rPr>
                          <m:t>𝑣</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oMath>
                </a14:m>
                <a:r>
                  <a:rPr lang="en-GB" dirty="0"/>
                  <a:t> are correlated random error terms.</a:t>
                </a:r>
              </a:p>
              <a:p>
                <a14:m>
                  <m:oMath xmlns:m="http://schemas.openxmlformats.org/officeDocument/2006/math">
                    <m:sSub>
                      <m:sSubPr>
                        <m:ctrlPr>
                          <a:rPr lang="nb-NO" i="1">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dirty="0"/>
                  <a:t> is the effect of the exposure on the outcome which we wish to estimate.</a:t>
                </a:r>
              </a:p>
              <a:p>
                <a:endParaRPr lang="nb-NO" dirty="0"/>
              </a:p>
            </p:txBody>
          </p:sp>
        </mc:Choice>
        <mc:Fallback xmlns="">
          <p:sp>
            <p:nvSpPr>
              <p:cNvPr id="3" name="Notes Placeholder 2"/>
              <p:cNvSpPr>
                <a:spLocks noGrp="1"/>
              </p:cNvSpPr>
              <p:nvPr>
                <p:ph type="body" idx="1"/>
              </p:nvPr>
            </p:nvSpPr>
            <p:spPr/>
            <p:txBody>
              <a:bodyPr/>
              <a:lstStyle/>
              <a:p>
                <a:r>
                  <a:rPr lang="en-GB" i="0">
                    <a:latin typeface="Cambria Math" panose="02040503050406030204" pitchFamily="18" charset="0"/>
                  </a:rPr>
                  <a:t>𝑦</a:t>
                </a:r>
                <a:r>
                  <a:rPr lang="nb-NO" i="0">
                    <a:latin typeface="Cambria Math" panose="02040503050406030204" pitchFamily="18" charset="0"/>
                  </a:rPr>
                  <a:t>_(</a:t>
                </a:r>
                <a:r>
                  <a:rPr lang="en-GB" i="0">
                    <a:latin typeface="Cambria Math" panose="02040503050406030204" pitchFamily="18" charset="0"/>
                  </a:rPr>
                  <a:t>𝑘,𝑖 </a:t>
                </a:r>
                <a:r>
                  <a:rPr lang="nb-NO" i="0">
                    <a:latin typeface="Cambria Math" panose="02040503050406030204" pitchFamily="18" charset="0"/>
                  </a:rPr>
                  <a:t>)</a:t>
                </a:r>
                <a:r>
                  <a:rPr lang="en-GB" dirty="0"/>
                  <a:t>and </a:t>
                </a:r>
                <a:r>
                  <a:rPr lang="en-GB" i="0">
                    <a:latin typeface="Cambria Math" panose="02040503050406030204" pitchFamily="18" charset="0"/>
                  </a:rPr>
                  <a:t>𝑥</a:t>
                </a:r>
                <a:r>
                  <a:rPr lang="nb-NO" i="0">
                    <a:latin typeface="Cambria Math" panose="02040503050406030204" pitchFamily="18" charset="0"/>
                  </a:rPr>
                  <a:t>_(</a:t>
                </a:r>
                <a:r>
                  <a:rPr lang="en-GB" i="0">
                    <a:latin typeface="Cambria Math" panose="02040503050406030204" pitchFamily="18" charset="0"/>
                  </a:rPr>
                  <a:t>𝑘,𝑖 </a:t>
                </a:r>
                <a:r>
                  <a:rPr lang="nb-NO" i="0">
                    <a:latin typeface="Cambria Math" panose="02040503050406030204" pitchFamily="18" charset="0"/>
                  </a:rPr>
                  <a:t>)</a:t>
                </a:r>
                <a:r>
                  <a:rPr lang="en-GB" dirty="0"/>
                  <a:t>are the outcome and exposure for individual </a:t>
                </a:r>
                <a:r>
                  <a:rPr lang="en-GB" i="0">
                    <a:latin typeface="Cambria Math" panose="02040503050406030204" pitchFamily="18" charset="0"/>
                  </a:rPr>
                  <a:t>𝑖</a:t>
                </a:r>
                <a:r>
                  <a:rPr lang="en-GB" dirty="0"/>
                  <a:t> from family </a:t>
                </a:r>
                <a:r>
                  <a:rPr lang="en-GB" i="0">
                    <a:latin typeface="Cambria Math" panose="02040503050406030204" pitchFamily="18" charset="0"/>
                  </a:rPr>
                  <a:t>𝑘</a:t>
                </a:r>
                <a:r>
                  <a:rPr lang="en-GB" dirty="0"/>
                  <a:t>. </a:t>
                </a:r>
              </a:p>
              <a:p>
                <a:r>
                  <a:rPr lang="en-GB" i="0">
                    <a:latin typeface="Cambria Math" panose="02040503050406030204" pitchFamily="18" charset="0"/>
                  </a:rPr>
                  <a:t>𝑔</a:t>
                </a:r>
                <a:r>
                  <a:rPr lang="nb-NO" i="0">
                    <a:latin typeface="Cambria Math" panose="02040503050406030204" pitchFamily="18" charset="0"/>
                  </a:rPr>
                  <a:t>_(</a:t>
                </a:r>
                <a:r>
                  <a:rPr lang="en-GB" i="0">
                    <a:latin typeface="Cambria Math" panose="02040503050406030204" pitchFamily="18" charset="0"/>
                  </a:rPr>
                  <a:t>𝑘,𝑖 </a:t>
                </a:r>
                <a:r>
                  <a:rPr lang="nb-NO" i="0">
                    <a:latin typeface="Cambria Math" panose="02040503050406030204" pitchFamily="18" charset="0"/>
                  </a:rPr>
                  <a:t>)</a:t>
                </a:r>
                <a:r>
                  <a:rPr lang="en-GB" dirty="0"/>
                  <a:t>is a set of genetic variants that are associated with the exposure.</a:t>
                </a:r>
              </a:p>
              <a:p>
                <a:r>
                  <a:rPr lang="en-GB" i="0">
                    <a:latin typeface="Cambria Math" panose="02040503050406030204" pitchFamily="18" charset="0"/>
                  </a:rPr>
                  <a:t>𝐶</a:t>
                </a:r>
                <a:r>
                  <a:rPr lang="nb-NO" i="0">
                    <a:latin typeface="Cambria Math" panose="02040503050406030204" pitchFamily="18" charset="0"/>
                  </a:rPr>
                  <a:t>_(</a:t>
                </a:r>
                <a:r>
                  <a:rPr lang="en-GB" i="0">
                    <a:latin typeface="Cambria Math" panose="02040503050406030204" pitchFamily="18" charset="0"/>
                  </a:rPr>
                  <a:t>𝑘,𝑖</a:t>
                </a:r>
                <a:r>
                  <a:rPr lang="nb-NO" i="0">
                    <a:latin typeface="Cambria Math" panose="02040503050406030204" pitchFamily="18" charset="0"/>
                  </a:rPr>
                  <a:t>)</a:t>
                </a:r>
                <a:r>
                  <a:rPr lang="en-GB" dirty="0"/>
                  <a:t> is a confounder of the association of the exposure and the outcome.</a:t>
                </a:r>
              </a:p>
              <a:p>
                <a:r>
                  <a:rPr lang="en-GB" i="0">
                    <a:latin typeface="Cambria Math" panose="02040503050406030204" pitchFamily="18" charset="0"/>
                  </a:rPr>
                  <a:t>𝑓</a:t>
                </a:r>
                <a:r>
                  <a:rPr lang="nb-NO" i="0">
                    <a:latin typeface="Cambria Math" panose="02040503050406030204" pitchFamily="18" charset="0"/>
                  </a:rPr>
                  <a:t>_</a:t>
                </a:r>
                <a:r>
                  <a:rPr lang="en-GB" i="0">
                    <a:latin typeface="Cambria Math" panose="02040503050406030204" pitchFamily="18" charset="0"/>
                  </a:rPr>
                  <a:t>𝑘</a:t>
                </a:r>
                <a:r>
                  <a:rPr lang="en-GB" dirty="0"/>
                  <a:t> is a family level confounder.</a:t>
                </a:r>
              </a:p>
              <a:p>
                <a:r>
                  <a:rPr lang="en-GB" i="0">
                    <a:latin typeface="Cambria Math" panose="02040503050406030204" pitchFamily="18" charset="0"/>
                  </a:rPr>
                  <a:t>𝑢</a:t>
                </a:r>
                <a:r>
                  <a:rPr lang="nb-NO" i="0">
                    <a:latin typeface="Cambria Math" panose="02040503050406030204" pitchFamily="18" charset="0"/>
                  </a:rPr>
                  <a:t>_(</a:t>
                </a:r>
                <a:r>
                  <a:rPr lang="en-GB" i="0">
                    <a:latin typeface="Cambria Math" panose="02040503050406030204" pitchFamily="18" charset="0"/>
                  </a:rPr>
                  <a:t>𝑘,𝑖</a:t>
                </a:r>
                <a:r>
                  <a:rPr lang="nb-NO" i="0">
                    <a:latin typeface="Cambria Math" panose="02040503050406030204" pitchFamily="18" charset="0"/>
                  </a:rPr>
                  <a:t>)</a:t>
                </a:r>
                <a:r>
                  <a:rPr lang="en-GB" dirty="0"/>
                  <a:t> and </a:t>
                </a:r>
                <a:r>
                  <a:rPr lang="en-GB" i="0">
                    <a:latin typeface="Cambria Math" panose="02040503050406030204" pitchFamily="18" charset="0"/>
                  </a:rPr>
                  <a:t>𝑣</a:t>
                </a:r>
                <a:r>
                  <a:rPr lang="nb-NO" i="0">
                    <a:latin typeface="Cambria Math" panose="02040503050406030204" pitchFamily="18" charset="0"/>
                  </a:rPr>
                  <a:t>_(</a:t>
                </a:r>
                <a:r>
                  <a:rPr lang="en-GB" i="0">
                    <a:latin typeface="Cambria Math" panose="02040503050406030204" pitchFamily="18" charset="0"/>
                  </a:rPr>
                  <a:t>𝑘,𝑖</a:t>
                </a:r>
                <a:r>
                  <a:rPr lang="nb-NO" i="0">
                    <a:latin typeface="Cambria Math" panose="02040503050406030204" pitchFamily="18" charset="0"/>
                  </a:rPr>
                  <a:t>)</a:t>
                </a:r>
                <a:r>
                  <a:rPr lang="en-GB" dirty="0"/>
                  <a:t> are correlated random error terms.</a:t>
                </a:r>
              </a:p>
              <a:p>
                <a:r>
                  <a:rPr lang="en-GB" i="0">
                    <a:latin typeface="Cambria Math" panose="02040503050406030204" pitchFamily="18" charset="0"/>
                  </a:rPr>
                  <a:t>𝛽</a:t>
                </a:r>
                <a:r>
                  <a:rPr lang="nb-NO" i="0">
                    <a:latin typeface="Cambria Math" panose="02040503050406030204" pitchFamily="18" charset="0"/>
                  </a:rPr>
                  <a:t>_</a:t>
                </a:r>
                <a:r>
                  <a:rPr lang="en-GB" i="0">
                    <a:latin typeface="Cambria Math" panose="02040503050406030204" pitchFamily="18" charset="0"/>
                  </a:rPr>
                  <a:t>1</a:t>
                </a:r>
                <a:r>
                  <a:rPr lang="en-GB" dirty="0"/>
                  <a:t> is the effect of the exposure on the outcome which we wish to estimate.</a:t>
                </a:r>
              </a:p>
              <a:p>
                <a:endParaRPr lang="nb-NO" dirty="0"/>
              </a:p>
            </p:txBody>
          </p:sp>
        </mc:Fallback>
      </mc:AlternateContent>
      <p:sp>
        <p:nvSpPr>
          <p:cNvPr id="4" name="Slide Number Placeholder 3"/>
          <p:cNvSpPr>
            <a:spLocks noGrp="1"/>
          </p:cNvSpPr>
          <p:nvPr>
            <p:ph type="sldNum" sz="quarter" idx="5"/>
          </p:nvPr>
        </p:nvSpPr>
        <p:spPr/>
        <p:txBody>
          <a:bodyPr/>
          <a:lstStyle/>
          <a:p>
            <a:fld id="{B3338CE4-3AA9-A64A-B385-37A5929179B9}" type="slidenum">
              <a:rPr lang="nb-NO" smtClean="0"/>
              <a:t>24</a:t>
            </a:fld>
            <a:endParaRPr lang="nb-NO"/>
          </a:p>
        </p:txBody>
      </p:sp>
    </p:spTree>
    <p:extLst>
      <p:ext uri="{BB962C8B-B14F-4D97-AF65-F5344CB8AC3E}">
        <p14:creationId xmlns:p14="http://schemas.microsoft.com/office/powerpoint/2010/main" val="2210454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9C88D-06AC-7249-A5A5-9880949F4E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b-NO"/>
          </a:p>
        </p:txBody>
      </p:sp>
      <p:sp>
        <p:nvSpPr>
          <p:cNvPr id="3" name="Subtitle 2">
            <a:extLst>
              <a:ext uri="{FF2B5EF4-FFF2-40B4-BE49-F238E27FC236}">
                <a16:creationId xmlns:a16="http://schemas.microsoft.com/office/drawing/2014/main" id="{C521FDBF-4AE0-2442-9C79-6BEA06D147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
        <p:nvSpPr>
          <p:cNvPr id="4" name="Date Placeholder 3">
            <a:extLst>
              <a:ext uri="{FF2B5EF4-FFF2-40B4-BE49-F238E27FC236}">
                <a16:creationId xmlns:a16="http://schemas.microsoft.com/office/drawing/2014/main" id="{1E16A3FF-DA76-C548-A993-1A5FEE100915}"/>
              </a:ext>
            </a:extLst>
          </p:cNvPr>
          <p:cNvSpPr>
            <a:spLocks noGrp="1"/>
          </p:cNvSpPr>
          <p:nvPr>
            <p:ph type="dt" sz="half" idx="10"/>
          </p:nvPr>
        </p:nvSpPr>
        <p:spPr/>
        <p:txBody>
          <a:bodyPr/>
          <a:lstStyle/>
          <a:p>
            <a:fld id="{C7503D00-83B5-A544-A3FC-2D4FB34D35D7}" type="datetimeFigureOut">
              <a:rPr lang="nb-NO" smtClean="0"/>
              <a:t>04.12.2020</a:t>
            </a:fld>
            <a:endParaRPr lang="nb-NO"/>
          </a:p>
        </p:txBody>
      </p:sp>
      <p:sp>
        <p:nvSpPr>
          <p:cNvPr id="5" name="Footer Placeholder 4">
            <a:extLst>
              <a:ext uri="{FF2B5EF4-FFF2-40B4-BE49-F238E27FC236}">
                <a16:creationId xmlns:a16="http://schemas.microsoft.com/office/drawing/2014/main" id="{30900B52-0D3E-5A42-8A45-D4DADA465F02}"/>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C54316FF-4D7C-7841-9BC2-9AD109666379}"/>
              </a:ext>
            </a:extLst>
          </p:cNvPr>
          <p:cNvSpPr>
            <a:spLocks noGrp="1"/>
          </p:cNvSpPr>
          <p:nvPr>
            <p:ph type="sldNum" sz="quarter" idx="12"/>
          </p:nvPr>
        </p:nvSpPr>
        <p:spPr/>
        <p:txBody>
          <a:bodyPr/>
          <a:lstStyle/>
          <a:p>
            <a:fld id="{3A23B2A1-7B45-304B-BA47-E89B4CCEA416}" type="slidenum">
              <a:rPr lang="nb-NO" smtClean="0"/>
              <a:t>‹#›</a:t>
            </a:fld>
            <a:endParaRPr lang="nb-NO"/>
          </a:p>
        </p:txBody>
      </p:sp>
    </p:spTree>
    <p:extLst>
      <p:ext uri="{BB962C8B-B14F-4D97-AF65-F5344CB8AC3E}">
        <p14:creationId xmlns:p14="http://schemas.microsoft.com/office/powerpoint/2010/main" val="1199491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AE48D-0B18-F14B-B1E6-D80CC41F29BF}"/>
              </a:ext>
            </a:extLst>
          </p:cNvPr>
          <p:cNvSpPr>
            <a:spLocks noGrp="1"/>
          </p:cNvSpPr>
          <p:nvPr>
            <p:ph type="title"/>
          </p:nvPr>
        </p:nvSpPr>
        <p:spPr/>
        <p:txBody>
          <a:bodyPr/>
          <a:lstStyle/>
          <a:p>
            <a:r>
              <a:rPr lang="en-US"/>
              <a:t>Click to edit Master title style</a:t>
            </a:r>
            <a:endParaRPr lang="nb-NO"/>
          </a:p>
        </p:txBody>
      </p:sp>
      <p:sp>
        <p:nvSpPr>
          <p:cNvPr id="3" name="Vertical Text Placeholder 2">
            <a:extLst>
              <a:ext uri="{FF2B5EF4-FFF2-40B4-BE49-F238E27FC236}">
                <a16:creationId xmlns:a16="http://schemas.microsoft.com/office/drawing/2014/main" id="{20334C3A-EC8C-B244-9FE5-26DD261DC70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D368645A-122B-2D47-B4E3-FBD5FDD8E083}"/>
              </a:ext>
            </a:extLst>
          </p:cNvPr>
          <p:cNvSpPr>
            <a:spLocks noGrp="1"/>
          </p:cNvSpPr>
          <p:nvPr>
            <p:ph type="dt" sz="half" idx="10"/>
          </p:nvPr>
        </p:nvSpPr>
        <p:spPr/>
        <p:txBody>
          <a:bodyPr/>
          <a:lstStyle/>
          <a:p>
            <a:fld id="{C7503D00-83B5-A544-A3FC-2D4FB34D35D7}" type="datetimeFigureOut">
              <a:rPr lang="nb-NO" smtClean="0"/>
              <a:t>04.12.2020</a:t>
            </a:fld>
            <a:endParaRPr lang="nb-NO"/>
          </a:p>
        </p:txBody>
      </p:sp>
      <p:sp>
        <p:nvSpPr>
          <p:cNvPr id="5" name="Footer Placeholder 4">
            <a:extLst>
              <a:ext uri="{FF2B5EF4-FFF2-40B4-BE49-F238E27FC236}">
                <a16:creationId xmlns:a16="http://schemas.microsoft.com/office/drawing/2014/main" id="{61B6470F-4F86-B442-9450-065C3DEE42B1}"/>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E1A907CD-9822-F44C-84F1-96B0DF5A337B}"/>
              </a:ext>
            </a:extLst>
          </p:cNvPr>
          <p:cNvSpPr>
            <a:spLocks noGrp="1"/>
          </p:cNvSpPr>
          <p:nvPr>
            <p:ph type="sldNum" sz="quarter" idx="12"/>
          </p:nvPr>
        </p:nvSpPr>
        <p:spPr/>
        <p:txBody>
          <a:bodyPr/>
          <a:lstStyle/>
          <a:p>
            <a:fld id="{3A23B2A1-7B45-304B-BA47-E89B4CCEA416}" type="slidenum">
              <a:rPr lang="nb-NO" smtClean="0"/>
              <a:t>‹#›</a:t>
            </a:fld>
            <a:endParaRPr lang="nb-NO"/>
          </a:p>
        </p:txBody>
      </p:sp>
    </p:spTree>
    <p:extLst>
      <p:ext uri="{BB962C8B-B14F-4D97-AF65-F5344CB8AC3E}">
        <p14:creationId xmlns:p14="http://schemas.microsoft.com/office/powerpoint/2010/main" val="2478861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89E904-978E-6E41-8C9D-19E3D6347C4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b-NO"/>
          </a:p>
        </p:txBody>
      </p:sp>
      <p:sp>
        <p:nvSpPr>
          <p:cNvPr id="3" name="Vertical Text Placeholder 2">
            <a:extLst>
              <a:ext uri="{FF2B5EF4-FFF2-40B4-BE49-F238E27FC236}">
                <a16:creationId xmlns:a16="http://schemas.microsoft.com/office/drawing/2014/main" id="{1E71341C-C746-C741-9B5C-0F5613DD598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3099E8AA-FF04-7447-86DF-8636E95B57DF}"/>
              </a:ext>
            </a:extLst>
          </p:cNvPr>
          <p:cNvSpPr>
            <a:spLocks noGrp="1"/>
          </p:cNvSpPr>
          <p:nvPr>
            <p:ph type="dt" sz="half" idx="10"/>
          </p:nvPr>
        </p:nvSpPr>
        <p:spPr/>
        <p:txBody>
          <a:bodyPr/>
          <a:lstStyle/>
          <a:p>
            <a:fld id="{C7503D00-83B5-A544-A3FC-2D4FB34D35D7}" type="datetimeFigureOut">
              <a:rPr lang="nb-NO" smtClean="0"/>
              <a:t>04.12.2020</a:t>
            </a:fld>
            <a:endParaRPr lang="nb-NO"/>
          </a:p>
        </p:txBody>
      </p:sp>
      <p:sp>
        <p:nvSpPr>
          <p:cNvPr id="5" name="Footer Placeholder 4">
            <a:extLst>
              <a:ext uri="{FF2B5EF4-FFF2-40B4-BE49-F238E27FC236}">
                <a16:creationId xmlns:a16="http://schemas.microsoft.com/office/drawing/2014/main" id="{52283B19-D748-7D44-B5B8-71D46087FEC0}"/>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A7C37D8B-3A2C-D346-9EEF-A78196B6DD4A}"/>
              </a:ext>
            </a:extLst>
          </p:cNvPr>
          <p:cNvSpPr>
            <a:spLocks noGrp="1"/>
          </p:cNvSpPr>
          <p:nvPr>
            <p:ph type="sldNum" sz="quarter" idx="12"/>
          </p:nvPr>
        </p:nvSpPr>
        <p:spPr/>
        <p:txBody>
          <a:bodyPr/>
          <a:lstStyle/>
          <a:p>
            <a:fld id="{3A23B2A1-7B45-304B-BA47-E89B4CCEA416}" type="slidenum">
              <a:rPr lang="nb-NO" smtClean="0"/>
              <a:t>‹#›</a:t>
            </a:fld>
            <a:endParaRPr lang="nb-NO"/>
          </a:p>
        </p:txBody>
      </p:sp>
    </p:spTree>
    <p:extLst>
      <p:ext uri="{BB962C8B-B14F-4D97-AF65-F5344CB8AC3E}">
        <p14:creationId xmlns:p14="http://schemas.microsoft.com/office/powerpoint/2010/main" val="1307366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A347C-693C-FD49-9D53-794D013175AE}"/>
              </a:ext>
            </a:extLst>
          </p:cNvPr>
          <p:cNvSpPr>
            <a:spLocks noGrp="1"/>
          </p:cNvSpPr>
          <p:nvPr>
            <p:ph type="title"/>
          </p:nvPr>
        </p:nvSpPr>
        <p:spPr/>
        <p:txBody>
          <a:bodyPr/>
          <a:lstStyle/>
          <a:p>
            <a:r>
              <a:rPr lang="en-US"/>
              <a:t>Click to edit Master title style</a:t>
            </a:r>
            <a:endParaRPr lang="nb-NO"/>
          </a:p>
        </p:txBody>
      </p:sp>
      <p:sp>
        <p:nvSpPr>
          <p:cNvPr id="3" name="Content Placeholder 2">
            <a:extLst>
              <a:ext uri="{FF2B5EF4-FFF2-40B4-BE49-F238E27FC236}">
                <a16:creationId xmlns:a16="http://schemas.microsoft.com/office/drawing/2014/main" id="{7C073ECC-BAC1-1842-BA5E-5059106D9CD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355EB4EC-4123-3D4B-92C9-5A048AD67465}"/>
              </a:ext>
            </a:extLst>
          </p:cNvPr>
          <p:cNvSpPr>
            <a:spLocks noGrp="1"/>
          </p:cNvSpPr>
          <p:nvPr>
            <p:ph type="dt" sz="half" idx="10"/>
          </p:nvPr>
        </p:nvSpPr>
        <p:spPr/>
        <p:txBody>
          <a:bodyPr/>
          <a:lstStyle/>
          <a:p>
            <a:fld id="{C7503D00-83B5-A544-A3FC-2D4FB34D35D7}" type="datetimeFigureOut">
              <a:rPr lang="nb-NO" smtClean="0"/>
              <a:t>04.12.2020</a:t>
            </a:fld>
            <a:endParaRPr lang="nb-NO"/>
          </a:p>
        </p:txBody>
      </p:sp>
      <p:sp>
        <p:nvSpPr>
          <p:cNvPr id="5" name="Footer Placeholder 4">
            <a:extLst>
              <a:ext uri="{FF2B5EF4-FFF2-40B4-BE49-F238E27FC236}">
                <a16:creationId xmlns:a16="http://schemas.microsoft.com/office/drawing/2014/main" id="{8FF4FA15-9A98-C84E-B2E5-CA5288AC555B}"/>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33D14E27-6931-744E-B9BA-9A4F5BD181AC}"/>
              </a:ext>
            </a:extLst>
          </p:cNvPr>
          <p:cNvSpPr>
            <a:spLocks noGrp="1"/>
          </p:cNvSpPr>
          <p:nvPr>
            <p:ph type="sldNum" sz="quarter" idx="12"/>
          </p:nvPr>
        </p:nvSpPr>
        <p:spPr/>
        <p:txBody>
          <a:bodyPr/>
          <a:lstStyle/>
          <a:p>
            <a:fld id="{3A23B2A1-7B45-304B-BA47-E89B4CCEA416}" type="slidenum">
              <a:rPr lang="nb-NO" smtClean="0"/>
              <a:t>‹#›</a:t>
            </a:fld>
            <a:endParaRPr lang="nb-NO"/>
          </a:p>
        </p:txBody>
      </p:sp>
    </p:spTree>
    <p:extLst>
      <p:ext uri="{BB962C8B-B14F-4D97-AF65-F5344CB8AC3E}">
        <p14:creationId xmlns:p14="http://schemas.microsoft.com/office/powerpoint/2010/main" val="2569652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45274-3BDC-ED43-A10A-48E83E0F03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b-NO"/>
          </a:p>
        </p:txBody>
      </p:sp>
      <p:sp>
        <p:nvSpPr>
          <p:cNvPr id="3" name="Text Placeholder 2">
            <a:extLst>
              <a:ext uri="{FF2B5EF4-FFF2-40B4-BE49-F238E27FC236}">
                <a16:creationId xmlns:a16="http://schemas.microsoft.com/office/drawing/2014/main" id="{4D449425-1D28-9748-8CDC-2DFD2C90CB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81F57CB-8B2B-5143-8D4D-77D39FF30DD3}"/>
              </a:ext>
            </a:extLst>
          </p:cNvPr>
          <p:cNvSpPr>
            <a:spLocks noGrp="1"/>
          </p:cNvSpPr>
          <p:nvPr>
            <p:ph type="dt" sz="half" idx="10"/>
          </p:nvPr>
        </p:nvSpPr>
        <p:spPr/>
        <p:txBody>
          <a:bodyPr/>
          <a:lstStyle/>
          <a:p>
            <a:fld id="{C7503D00-83B5-A544-A3FC-2D4FB34D35D7}" type="datetimeFigureOut">
              <a:rPr lang="nb-NO" smtClean="0"/>
              <a:t>04.12.2020</a:t>
            </a:fld>
            <a:endParaRPr lang="nb-NO"/>
          </a:p>
        </p:txBody>
      </p:sp>
      <p:sp>
        <p:nvSpPr>
          <p:cNvPr id="5" name="Footer Placeholder 4">
            <a:extLst>
              <a:ext uri="{FF2B5EF4-FFF2-40B4-BE49-F238E27FC236}">
                <a16:creationId xmlns:a16="http://schemas.microsoft.com/office/drawing/2014/main" id="{B0BC56BF-D199-A845-ACA8-44FA1AAC4016}"/>
              </a:ext>
            </a:extLst>
          </p:cNvPr>
          <p:cNvSpPr>
            <a:spLocks noGrp="1"/>
          </p:cNvSpPr>
          <p:nvPr>
            <p:ph type="ftr" sz="quarter" idx="11"/>
          </p:nvPr>
        </p:nvSpPr>
        <p:spPr/>
        <p:txBody>
          <a:bodyPr/>
          <a:lstStyle/>
          <a:p>
            <a:endParaRPr lang="nb-NO"/>
          </a:p>
        </p:txBody>
      </p:sp>
      <p:sp>
        <p:nvSpPr>
          <p:cNvPr id="6" name="Slide Number Placeholder 5">
            <a:extLst>
              <a:ext uri="{FF2B5EF4-FFF2-40B4-BE49-F238E27FC236}">
                <a16:creationId xmlns:a16="http://schemas.microsoft.com/office/drawing/2014/main" id="{4FB294F8-7C3F-FC4D-9266-50F31EFED3B2}"/>
              </a:ext>
            </a:extLst>
          </p:cNvPr>
          <p:cNvSpPr>
            <a:spLocks noGrp="1"/>
          </p:cNvSpPr>
          <p:nvPr>
            <p:ph type="sldNum" sz="quarter" idx="12"/>
          </p:nvPr>
        </p:nvSpPr>
        <p:spPr/>
        <p:txBody>
          <a:bodyPr/>
          <a:lstStyle/>
          <a:p>
            <a:fld id="{3A23B2A1-7B45-304B-BA47-E89B4CCEA416}" type="slidenum">
              <a:rPr lang="nb-NO" smtClean="0"/>
              <a:t>‹#›</a:t>
            </a:fld>
            <a:endParaRPr lang="nb-NO"/>
          </a:p>
        </p:txBody>
      </p:sp>
    </p:spTree>
    <p:extLst>
      <p:ext uri="{BB962C8B-B14F-4D97-AF65-F5344CB8AC3E}">
        <p14:creationId xmlns:p14="http://schemas.microsoft.com/office/powerpoint/2010/main" val="2538798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DC227-3028-5840-8DBE-49789787FBEE}"/>
              </a:ext>
            </a:extLst>
          </p:cNvPr>
          <p:cNvSpPr>
            <a:spLocks noGrp="1"/>
          </p:cNvSpPr>
          <p:nvPr>
            <p:ph type="title"/>
          </p:nvPr>
        </p:nvSpPr>
        <p:spPr/>
        <p:txBody>
          <a:bodyPr/>
          <a:lstStyle/>
          <a:p>
            <a:r>
              <a:rPr lang="en-US"/>
              <a:t>Click to edit Master title style</a:t>
            </a:r>
            <a:endParaRPr lang="nb-NO"/>
          </a:p>
        </p:txBody>
      </p:sp>
      <p:sp>
        <p:nvSpPr>
          <p:cNvPr id="3" name="Content Placeholder 2">
            <a:extLst>
              <a:ext uri="{FF2B5EF4-FFF2-40B4-BE49-F238E27FC236}">
                <a16:creationId xmlns:a16="http://schemas.microsoft.com/office/drawing/2014/main" id="{C903A532-EE63-0742-A4E2-9D84480AD3D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a:extLst>
              <a:ext uri="{FF2B5EF4-FFF2-40B4-BE49-F238E27FC236}">
                <a16:creationId xmlns:a16="http://schemas.microsoft.com/office/drawing/2014/main" id="{A682365C-ACAD-4242-9A19-EF515861335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Date Placeholder 4">
            <a:extLst>
              <a:ext uri="{FF2B5EF4-FFF2-40B4-BE49-F238E27FC236}">
                <a16:creationId xmlns:a16="http://schemas.microsoft.com/office/drawing/2014/main" id="{E33E0022-0391-3543-A692-3D858E067828}"/>
              </a:ext>
            </a:extLst>
          </p:cNvPr>
          <p:cNvSpPr>
            <a:spLocks noGrp="1"/>
          </p:cNvSpPr>
          <p:nvPr>
            <p:ph type="dt" sz="half" idx="10"/>
          </p:nvPr>
        </p:nvSpPr>
        <p:spPr/>
        <p:txBody>
          <a:bodyPr/>
          <a:lstStyle/>
          <a:p>
            <a:fld id="{C7503D00-83B5-A544-A3FC-2D4FB34D35D7}" type="datetimeFigureOut">
              <a:rPr lang="nb-NO" smtClean="0"/>
              <a:t>04.12.2020</a:t>
            </a:fld>
            <a:endParaRPr lang="nb-NO"/>
          </a:p>
        </p:txBody>
      </p:sp>
      <p:sp>
        <p:nvSpPr>
          <p:cNvPr id="6" name="Footer Placeholder 5">
            <a:extLst>
              <a:ext uri="{FF2B5EF4-FFF2-40B4-BE49-F238E27FC236}">
                <a16:creationId xmlns:a16="http://schemas.microsoft.com/office/drawing/2014/main" id="{6C25E398-2B8C-7843-8E43-AA693D0DF1E7}"/>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D950E849-FC93-AB49-837F-1F54D887D4B8}"/>
              </a:ext>
            </a:extLst>
          </p:cNvPr>
          <p:cNvSpPr>
            <a:spLocks noGrp="1"/>
          </p:cNvSpPr>
          <p:nvPr>
            <p:ph type="sldNum" sz="quarter" idx="12"/>
          </p:nvPr>
        </p:nvSpPr>
        <p:spPr/>
        <p:txBody>
          <a:bodyPr/>
          <a:lstStyle/>
          <a:p>
            <a:fld id="{3A23B2A1-7B45-304B-BA47-E89B4CCEA416}" type="slidenum">
              <a:rPr lang="nb-NO" smtClean="0"/>
              <a:t>‹#›</a:t>
            </a:fld>
            <a:endParaRPr lang="nb-NO"/>
          </a:p>
        </p:txBody>
      </p:sp>
    </p:spTree>
    <p:extLst>
      <p:ext uri="{BB962C8B-B14F-4D97-AF65-F5344CB8AC3E}">
        <p14:creationId xmlns:p14="http://schemas.microsoft.com/office/powerpoint/2010/main" val="1878360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128BB-4D6A-444F-8D4C-25619A8ACF80}"/>
              </a:ext>
            </a:extLst>
          </p:cNvPr>
          <p:cNvSpPr>
            <a:spLocks noGrp="1"/>
          </p:cNvSpPr>
          <p:nvPr>
            <p:ph type="title"/>
          </p:nvPr>
        </p:nvSpPr>
        <p:spPr>
          <a:xfrm>
            <a:off x="839788" y="365125"/>
            <a:ext cx="10515600" cy="1325563"/>
          </a:xfrm>
        </p:spPr>
        <p:txBody>
          <a:bodyPr/>
          <a:lstStyle/>
          <a:p>
            <a:r>
              <a:rPr lang="en-US"/>
              <a:t>Click to edit Master title style</a:t>
            </a:r>
            <a:endParaRPr lang="nb-NO"/>
          </a:p>
        </p:txBody>
      </p:sp>
      <p:sp>
        <p:nvSpPr>
          <p:cNvPr id="3" name="Text Placeholder 2">
            <a:extLst>
              <a:ext uri="{FF2B5EF4-FFF2-40B4-BE49-F238E27FC236}">
                <a16:creationId xmlns:a16="http://schemas.microsoft.com/office/drawing/2014/main" id="{F884243D-10BD-F643-9C57-11DAAF444B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6633F00-3976-E64B-B78C-AAE36ACB55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a:extLst>
              <a:ext uri="{FF2B5EF4-FFF2-40B4-BE49-F238E27FC236}">
                <a16:creationId xmlns:a16="http://schemas.microsoft.com/office/drawing/2014/main" id="{C97E6D0E-01E5-7F44-B241-4D43D26A95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27E9571-D2C7-4C4A-97E2-9ADECDA762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Date Placeholder 6">
            <a:extLst>
              <a:ext uri="{FF2B5EF4-FFF2-40B4-BE49-F238E27FC236}">
                <a16:creationId xmlns:a16="http://schemas.microsoft.com/office/drawing/2014/main" id="{C9D1AEF1-F7FF-6D4A-AF3C-AC7923C876EC}"/>
              </a:ext>
            </a:extLst>
          </p:cNvPr>
          <p:cNvSpPr>
            <a:spLocks noGrp="1"/>
          </p:cNvSpPr>
          <p:nvPr>
            <p:ph type="dt" sz="half" idx="10"/>
          </p:nvPr>
        </p:nvSpPr>
        <p:spPr/>
        <p:txBody>
          <a:bodyPr/>
          <a:lstStyle/>
          <a:p>
            <a:fld id="{C7503D00-83B5-A544-A3FC-2D4FB34D35D7}" type="datetimeFigureOut">
              <a:rPr lang="nb-NO" smtClean="0"/>
              <a:t>04.12.2020</a:t>
            </a:fld>
            <a:endParaRPr lang="nb-NO"/>
          </a:p>
        </p:txBody>
      </p:sp>
      <p:sp>
        <p:nvSpPr>
          <p:cNvPr id="8" name="Footer Placeholder 7">
            <a:extLst>
              <a:ext uri="{FF2B5EF4-FFF2-40B4-BE49-F238E27FC236}">
                <a16:creationId xmlns:a16="http://schemas.microsoft.com/office/drawing/2014/main" id="{F677A910-3FAE-604E-90CC-29AE1C875C1F}"/>
              </a:ext>
            </a:extLst>
          </p:cNvPr>
          <p:cNvSpPr>
            <a:spLocks noGrp="1"/>
          </p:cNvSpPr>
          <p:nvPr>
            <p:ph type="ftr" sz="quarter" idx="11"/>
          </p:nvPr>
        </p:nvSpPr>
        <p:spPr/>
        <p:txBody>
          <a:bodyPr/>
          <a:lstStyle/>
          <a:p>
            <a:endParaRPr lang="nb-NO"/>
          </a:p>
        </p:txBody>
      </p:sp>
      <p:sp>
        <p:nvSpPr>
          <p:cNvPr id="9" name="Slide Number Placeholder 8">
            <a:extLst>
              <a:ext uri="{FF2B5EF4-FFF2-40B4-BE49-F238E27FC236}">
                <a16:creationId xmlns:a16="http://schemas.microsoft.com/office/drawing/2014/main" id="{E3CF9BEB-B227-BF4B-AB61-58E30CC88AE6}"/>
              </a:ext>
            </a:extLst>
          </p:cNvPr>
          <p:cNvSpPr>
            <a:spLocks noGrp="1"/>
          </p:cNvSpPr>
          <p:nvPr>
            <p:ph type="sldNum" sz="quarter" idx="12"/>
          </p:nvPr>
        </p:nvSpPr>
        <p:spPr/>
        <p:txBody>
          <a:bodyPr/>
          <a:lstStyle/>
          <a:p>
            <a:fld id="{3A23B2A1-7B45-304B-BA47-E89B4CCEA416}" type="slidenum">
              <a:rPr lang="nb-NO" smtClean="0"/>
              <a:t>‹#›</a:t>
            </a:fld>
            <a:endParaRPr lang="nb-NO"/>
          </a:p>
        </p:txBody>
      </p:sp>
    </p:spTree>
    <p:extLst>
      <p:ext uri="{BB962C8B-B14F-4D97-AF65-F5344CB8AC3E}">
        <p14:creationId xmlns:p14="http://schemas.microsoft.com/office/powerpoint/2010/main" val="3372745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874B6-8873-C349-86B0-A65663FC21A1}"/>
              </a:ext>
            </a:extLst>
          </p:cNvPr>
          <p:cNvSpPr>
            <a:spLocks noGrp="1"/>
          </p:cNvSpPr>
          <p:nvPr>
            <p:ph type="title"/>
          </p:nvPr>
        </p:nvSpPr>
        <p:spPr/>
        <p:txBody>
          <a:bodyPr/>
          <a:lstStyle/>
          <a:p>
            <a:r>
              <a:rPr lang="en-US"/>
              <a:t>Click to edit Master title style</a:t>
            </a:r>
            <a:endParaRPr lang="nb-NO"/>
          </a:p>
        </p:txBody>
      </p:sp>
      <p:sp>
        <p:nvSpPr>
          <p:cNvPr id="3" name="Date Placeholder 2">
            <a:extLst>
              <a:ext uri="{FF2B5EF4-FFF2-40B4-BE49-F238E27FC236}">
                <a16:creationId xmlns:a16="http://schemas.microsoft.com/office/drawing/2014/main" id="{C09E4537-6B5C-1F47-89E2-33FCBD64427D}"/>
              </a:ext>
            </a:extLst>
          </p:cNvPr>
          <p:cNvSpPr>
            <a:spLocks noGrp="1"/>
          </p:cNvSpPr>
          <p:nvPr>
            <p:ph type="dt" sz="half" idx="10"/>
          </p:nvPr>
        </p:nvSpPr>
        <p:spPr/>
        <p:txBody>
          <a:bodyPr/>
          <a:lstStyle/>
          <a:p>
            <a:fld id="{C7503D00-83B5-A544-A3FC-2D4FB34D35D7}" type="datetimeFigureOut">
              <a:rPr lang="nb-NO" smtClean="0"/>
              <a:t>04.12.2020</a:t>
            </a:fld>
            <a:endParaRPr lang="nb-NO"/>
          </a:p>
        </p:txBody>
      </p:sp>
      <p:sp>
        <p:nvSpPr>
          <p:cNvPr id="4" name="Footer Placeholder 3">
            <a:extLst>
              <a:ext uri="{FF2B5EF4-FFF2-40B4-BE49-F238E27FC236}">
                <a16:creationId xmlns:a16="http://schemas.microsoft.com/office/drawing/2014/main" id="{73B8CA79-B852-5A40-8525-9CC46CA6CC9B}"/>
              </a:ext>
            </a:extLst>
          </p:cNvPr>
          <p:cNvSpPr>
            <a:spLocks noGrp="1"/>
          </p:cNvSpPr>
          <p:nvPr>
            <p:ph type="ftr" sz="quarter" idx="11"/>
          </p:nvPr>
        </p:nvSpPr>
        <p:spPr/>
        <p:txBody>
          <a:bodyPr/>
          <a:lstStyle/>
          <a:p>
            <a:endParaRPr lang="nb-NO"/>
          </a:p>
        </p:txBody>
      </p:sp>
      <p:sp>
        <p:nvSpPr>
          <p:cNvPr id="5" name="Slide Number Placeholder 4">
            <a:extLst>
              <a:ext uri="{FF2B5EF4-FFF2-40B4-BE49-F238E27FC236}">
                <a16:creationId xmlns:a16="http://schemas.microsoft.com/office/drawing/2014/main" id="{F5BAC490-535C-4D46-99D2-E181D525F18A}"/>
              </a:ext>
            </a:extLst>
          </p:cNvPr>
          <p:cNvSpPr>
            <a:spLocks noGrp="1"/>
          </p:cNvSpPr>
          <p:nvPr>
            <p:ph type="sldNum" sz="quarter" idx="12"/>
          </p:nvPr>
        </p:nvSpPr>
        <p:spPr/>
        <p:txBody>
          <a:bodyPr/>
          <a:lstStyle/>
          <a:p>
            <a:fld id="{3A23B2A1-7B45-304B-BA47-E89B4CCEA416}" type="slidenum">
              <a:rPr lang="nb-NO" smtClean="0"/>
              <a:t>‹#›</a:t>
            </a:fld>
            <a:endParaRPr lang="nb-NO"/>
          </a:p>
        </p:txBody>
      </p:sp>
    </p:spTree>
    <p:extLst>
      <p:ext uri="{BB962C8B-B14F-4D97-AF65-F5344CB8AC3E}">
        <p14:creationId xmlns:p14="http://schemas.microsoft.com/office/powerpoint/2010/main" val="2065864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0B2334-F46B-6E43-83D8-96D73636FFC4}"/>
              </a:ext>
            </a:extLst>
          </p:cNvPr>
          <p:cNvSpPr>
            <a:spLocks noGrp="1"/>
          </p:cNvSpPr>
          <p:nvPr>
            <p:ph type="dt" sz="half" idx="10"/>
          </p:nvPr>
        </p:nvSpPr>
        <p:spPr/>
        <p:txBody>
          <a:bodyPr/>
          <a:lstStyle/>
          <a:p>
            <a:fld id="{C7503D00-83B5-A544-A3FC-2D4FB34D35D7}" type="datetimeFigureOut">
              <a:rPr lang="nb-NO" smtClean="0"/>
              <a:t>04.12.2020</a:t>
            </a:fld>
            <a:endParaRPr lang="nb-NO"/>
          </a:p>
        </p:txBody>
      </p:sp>
      <p:sp>
        <p:nvSpPr>
          <p:cNvPr id="3" name="Footer Placeholder 2">
            <a:extLst>
              <a:ext uri="{FF2B5EF4-FFF2-40B4-BE49-F238E27FC236}">
                <a16:creationId xmlns:a16="http://schemas.microsoft.com/office/drawing/2014/main" id="{89899118-1673-1248-A680-478814012E3C}"/>
              </a:ext>
            </a:extLst>
          </p:cNvPr>
          <p:cNvSpPr>
            <a:spLocks noGrp="1"/>
          </p:cNvSpPr>
          <p:nvPr>
            <p:ph type="ftr" sz="quarter" idx="11"/>
          </p:nvPr>
        </p:nvSpPr>
        <p:spPr/>
        <p:txBody>
          <a:bodyPr/>
          <a:lstStyle/>
          <a:p>
            <a:endParaRPr lang="nb-NO"/>
          </a:p>
        </p:txBody>
      </p:sp>
      <p:sp>
        <p:nvSpPr>
          <p:cNvPr id="4" name="Slide Number Placeholder 3">
            <a:extLst>
              <a:ext uri="{FF2B5EF4-FFF2-40B4-BE49-F238E27FC236}">
                <a16:creationId xmlns:a16="http://schemas.microsoft.com/office/drawing/2014/main" id="{F45A955E-5997-7143-9F6D-6F32040BE3E5}"/>
              </a:ext>
            </a:extLst>
          </p:cNvPr>
          <p:cNvSpPr>
            <a:spLocks noGrp="1"/>
          </p:cNvSpPr>
          <p:nvPr>
            <p:ph type="sldNum" sz="quarter" idx="12"/>
          </p:nvPr>
        </p:nvSpPr>
        <p:spPr/>
        <p:txBody>
          <a:bodyPr/>
          <a:lstStyle/>
          <a:p>
            <a:fld id="{3A23B2A1-7B45-304B-BA47-E89B4CCEA416}" type="slidenum">
              <a:rPr lang="nb-NO" smtClean="0"/>
              <a:t>‹#›</a:t>
            </a:fld>
            <a:endParaRPr lang="nb-NO"/>
          </a:p>
        </p:txBody>
      </p:sp>
    </p:spTree>
    <p:extLst>
      <p:ext uri="{BB962C8B-B14F-4D97-AF65-F5344CB8AC3E}">
        <p14:creationId xmlns:p14="http://schemas.microsoft.com/office/powerpoint/2010/main" val="2549153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D32D5-F7B5-5643-A4EB-B5A4080611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Content Placeholder 2">
            <a:extLst>
              <a:ext uri="{FF2B5EF4-FFF2-40B4-BE49-F238E27FC236}">
                <a16:creationId xmlns:a16="http://schemas.microsoft.com/office/drawing/2014/main" id="{FF424DD3-8369-B549-BE0E-8A336AD440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Text Placeholder 3">
            <a:extLst>
              <a:ext uri="{FF2B5EF4-FFF2-40B4-BE49-F238E27FC236}">
                <a16:creationId xmlns:a16="http://schemas.microsoft.com/office/drawing/2014/main" id="{EF217619-65DB-1F47-A81F-485ED655DE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47B9297-3B7E-394F-8C5E-110FA0369666}"/>
              </a:ext>
            </a:extLst>
          </p:cNvPr>
          <p:cNvSpPr>
            <a:spLocks noGrp="1"/>
          </p:cNvSpPr>
          <p:nvPr>
            <p:ph type="dt" sz="half" idx="10"/>
          </p:nvPr>
        </p:nvSpPr>
        <p:spPr/>
        <p:txBody>
          <a:bodyPr/>
          <a:lstStyle/>
          <a:p>
            <a:fld id="{C7503D00-83B5-A544-A3FC-2D4FB34D35D7}" type="datetimeFigureOut">
              <a:rPr lang="nb-NO" smtClean="0"/>
              <a:t>04.12.2020</a:t>
            </a:fld>
            <a:endParaRPr lang="nb-NO"/>
          </a:p>
        </p:txBody>
      </p:sp>
      <p:sp>
        <p:nvSpPr>
          <p:cNvPr id="6" name="Footer Placeholder 5">
            <a:extLst>
              <a:ext uri="{FF2B5EF4-FFF2-40B4-BE49-F238E27FC236}">
                <a16:creationId xmlns:a16="http://schemas.microsoft.com/office/drawing/2014/main" id="{5FBDCAE9-07C9-6448-A096-4CC99B7DA814}"/>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D3A81AF6-1DC2-4441-AD23-0FEAD5348575}"/>
              </a:ext>
            </a:extLst>
          </p:cNvPr>
          <p:cNvSpPr>
            <a:spLocks noGrp="1"/>
          </p:cNvSpPr>
          <p:nvPr>
            <p:ph type="sldNum" sz="quarter" idx="12"/>
          </p:nvPr>
        </p:nvSpPr>
        <p:spPr/>
        <p:txBody>
          <a:bodyPr/>
          <a:lstStyle/>
          <a:p>
            <a:fld id="{3A23B2A1-7B45-304B-BA47-E89B4CCEA416}" type="slidenum">
              <a:rPr lang="nb-NO" smtClean="0"/>
              <a:t>‹#›</a:t>
            </a:fld>
            <a:endParaRPr lang="nb-NO"/>
          </a:p>
        </p:txBody>
      </p:sp>
    </p:spTree>
    <p:extLst>
      <p:ext uri="{BB962C8B-B14F-4D97-AF65-F5344CB8AC3E}">
        <p14:creationId xmlns:p14="http://schemas.microsoft.com/office/powerpoint/2010/main" val="1507222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98D54-90D4-7141-97E8-58D4543190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Picture Placeholder 2">
            <a:extLst>
              <a:ext uri="{FF2B5EF4-FFF2-40B4-BE49-F238E27FC236}">
                <a16:creationId xmlns:a16="http://schemas.microsoft.com/office/drawing/2014/main" id="{5EAF9477-D6B0-3B47-83EC-A91245513C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a:extLst>
              <a:ext uri="{FF2B5EF4-FFF2-40B4-BE49-F238E27FC236}">
                <a16:creationId xmlns:a16="http://schemas.microsoft.com/office/drawing/2014/main" id="{322545A3-92D3-EB41-BAE7-53CFE160A0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F7244B-DD4D-8E4C-934A-067258C1634D}"/>
              </a:ext>
            </a:extLst>
          </p:cNvPr>
          <p:cNvSpPr>
            <a:spLocks noGrp="1"/>
          </p:cNvSpPr>
          <p:nvPr>
            <p:ph type="dt" sz="half" idx="10"/>
          </p:nvPr>
        </p:nvSpPr>
        <p:spPr/>
        <p:txBody>
          <a:bodyPr/>
          <a:lstStyle/>
          <a:p>
            <a:fld id="{C7503D00-83B5-A544-A3FC-2D4FB34D35D7}" type="datetimeFigureOut">
              <a:rPr lang="nb-NO" smtClean="0"/>
              <a:t>04.12.2020</a:t>
            </a:fld>
            <a:endParaRPr lang="nb-NO"/>
          </a:p>
        </p:txBody>
      </p:sp>
      <p:sp>
        <p:nvSpPr>
          <p:cNvPr id="6" name="Footer Placeholder 5">
            <a:extLst>
              <a:ext uri="{FF2B5EF4-FFF2-40B4-BE49-F238E27FC236}">
                <a16:creationId xmlns:a16="http://schemas.microsoft.com/office/drawing/2014/main" id="{B051B68B-2024-974C-805C-2A88EF086C5B}"/>
              </a:ext>
            </a:extLst>
          </p:cNvPr>
          <p:cNvSpPr>
            <a:spLocks noGrp="1"/>
          </p:cNvSpPr>
          <p:nvPr>
            <p:ph type="ftr" sz="quarter" idx="11"/>
          </p:nvPr>
        </p:nvSpPr>
        <p:spPr/>
        <p:txBody>
          <a:bodyPr/>
          <a:lstStyle/>
          <a:p>
            <a:endParaRPr lang="nb-NO"/>
          </a:p>
        </p:txBody>
      </p:sp>
      <p:sp>
        <p:nvSpPr>
          <p:cNvPr id="7" name="Slide Number Placeholder 6">
            <a:extLst>
              <a:ext uri="{FF2B5EF4-FFF2-40B4-BE49-F238E27FC236}">
                <a16:creationId xmlns:a16="http://schemas.microsoft.com/office/drawing/2014/main" id="{05B2E554-8893-244A-B121-2D9CDD9B5AFC}"/>
              </a:ext>
            </a:extLst>
          </p:cNvPr>
          <p:cNvSpPr>
            <a:spLocks noGrp="1"/>
          </p:cNvSpPr>
          <p:nvPr>
            <p:ph type="sldNum" sz="quarter" idx="12"/>
          </p:nvPr>
        </p:nvSpPr>
        <p:spPr/>
        <p:txBody>
          <a:bodyPr/>
          <a:lstStyle/>
          <a:p>
            <a:fld id="{3A23B2A1-7B45-304B-BA47-E89B4CCEA416}" type="slidenum">
              <a:rPr lang="nb-NO" smtClean="0"/>
              <a:t>‹#›</a:t>
            </a:fld>
            <a:endParaRPr lang="nb-NO"/>
          </a:p>
        </p:txBody>
      </p:sp>
    </p:spTree>
    <p:extLst>
      <p:ext uri="{BB962C8B-B14F-4D97-AF65-F5344CB8AC3E}">
        <p14:creationId xmlns:p14="http://schemas.microsoft.com/office/powerpoint/2010/main" val="994389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A4F3AD-5A75-6542-B714-B68EE8ED7B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b-NO"/>
          </a:p>
        </p:txBody>
      </p:sp>
      <p:sp>
        <p:nvSpPr>
          <p:cNvPr id="3" name="Text Placeholder 2">
            <a:extLst>
              <a:ext uri="{FF2B5EF4-FFF2-40B4-BE49-F238E27FC236}">
                <a16:creationId xmlns:a16="http://schemas.microsoft.com/office/drawing/2014/main" id="{49EF407E-9ABC-4844-AF03-A33591366D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a:extLst>
              <a:ext uri="{FF2B5EF4-FFF2-40B4-BE49-F238E27FC236}">
                <a16:creationId xmlns:a16="http://schemas.microsoft.com/office/drawing/2014/main" id="{D3CC8E9A-422D-CC4F-8C79-9B4C09BE97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503D00-83B5-A544-A3FC-2D4FB34D35D7}" type="datetimeFigureOut">
              <a:rPr lang="nb-NO" smtClean="0"/>
              <a:t>04.12.2020</a:t>
            </a:fld>
            <a:endParaRPr lang="nb-NO"/>
          </a:p>
        </p:txBody>
      </p:sp>
      <p:sp>
        <p:nvSpPr>
          <p:cNvPr id="5" name="Footer Placeholder 4">
            <a:extLst>
              <a:ext uri="{FF2B5EF4-FFF2-40B4-BE49-F238E27FC236}">
                <a16:creationId xmlns:a16="http://schemas.microsoft.com/office/drawing/2014/main" id="{757E556D-4226-FA4F-AAE2-5E4766BE14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Slide Number Placeholder 5">
            <a:extLst>
              <a:ext uri="{FF2B5EF4-FFF2-40B4-BE49-F238E27FC236}">
                <a16:creationId xmlns:a16="http://schemas.microsoft.com/office/drawing/2014/main" id="{D625E4E3-C5C5-5445-A6DF-E6FAA22A0B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23B2A1-7B45-304B-BA47-E89B4CCEA416}" type="slidenum">
              <a:rPr lang="nb-NO" smtClean="0"/>
              <a:t>‹#›</a:t>
            </a:fld>
            <a:endParaRPr lang="nb-NO"/>
          </a:p>
        </p:txBody>
      </p:sp>
    </p:spTree>
    <p:extLst>
      <p:ext uri="{BB962C8B-B14F-4D97-AF65-F5344CB8AC3E}">
        <p14:creationId xmlns:p14="http://schemas.microsoft.com/office/powerpoint/2010/main" val="428856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eil.davies@bristol.ac.u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tiff"/></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doi.org/10.7554/eLife.34408"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101/250068"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1038/s41467-018-08219-1" TargetMode="External"/><Relationship Id="rId2" Type="http://schemas.openxmlformats.org/officeDocument/2006/relationships/hyperlink" Target="https://doi.org/10.1038/s41562-019-0757-5"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1.emf"/></Relationships>
</file>

<file path=ppt/slides/_rels/slide3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hyperlink" Target="https://www.biorxiv.org/content/10.1101/602516v1" TargetMode="Externa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8.tif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ase.tufts.edu/economics/documents/wrightPhilipAndSewall.pdf" TargetMode="Externa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1524000" y="696799"/>
            <a:ext cx="9144000" cy="1302022"/>
          </a:xfrm>
        </p:spPr>
        <p:txBody>
          <a:bodyPr>
            <a:normAutofit/>
          </a:bodyPr>
          <a:lstStyle/>
          <a:p>
            <a:r>
              <a:rPr lang="en-GB" dirty="0"/>
              <a:t>Mendelian Randomization</a:t>
            </a:r>
          </a:p>
        </p:txBody>
      </p:sp>
      <p:sp>
        <p:nvSpPr>
          <p:cNvPr id="3" name="Subtitle 2">
            <a:extLst>
              <a:ext uri="{FF2B5EF4-FFF2-40B4-BE49-F238E27FC236}">
                <a16:creationId xmlns:a16="http://schemas.microsoft.com/office/drawing/2014/main" id="{1DE4A034-802C-FF4C-BBBD-4E687A2665E5}"/>
              </a:ext>
            </a:extLst>
          </p:cNvPr>
          <p:cNvSpPr>
            <a:spLocks noGrp="1"/>
          </p:cNvSpPr>
          <p:nvPr>
            <p:ph type="subTitle" idx="1"/>
          </p:nvPr>
        </p:nvSpPr>
        <p:spPr>
          <a:xfrm>
            <a:off x="1318161" y="2219092"/>
            <a:ext cx="9349839" cy="4192857"/>
          </a:xfrm>
        </p:spPr>
        <p:txBody>
          <a:bodyPr>
            <a:normAutofit/>
          </a:bodyPr>
          <a:lstStyle/>
          <a:p>
            <a:r>
              <a:rPr lang="en-GB" dirty="0"/>
              <a:t>USC Social Science Genetics Journal Club 4</a:t>
            </a:r>
            <a:r>
              <a:rPr lang="en-GB" baseline="30000" dirty="0"/>
              <a:t>th</a:t>
            </a:r>
            <a:r>
              <a:rPr lang="en-GB" dirty="0"/>
              <a:t> December 2020</a:t>
            </a:r>
          </a:p>
          <a:p>
            <a:r>
              <a:rPr lang="en-GB" dirty="0"/>
              <a:t>Neil Davies, </a:t>
            </a:r>
            <a:r>
              <a:rPr lang="en-GB" dirty="0">
                <a:hlinkClick r:id="rId3"/>
              </a:rPr>
              <a:t>neil.davies@bristol.ac.uk</a:t>
            </a:r>
            <a:r>
              <a:rPr lang="en-GB" dirty="0"/>
              <a:t> </a:t>
            </a:r>
          </a:p>
          <a:p>
            <a:endParaRPr lang="en-GB" dirty="0"/>
          </a:p>
          <a:p>
            <a:r>
              <a:rPr lang="en-GB" dirty="0"/>
              <a:t>Medical Research Council Integrative Epidemiology Unit, Bristol Medical School, University of Bristol, BS8 2BN, United Kingdom.</a:t>
            </a:r>
          </a:p>
          <a:p>
            <a:r>
              <a:rPr lang="en-GB" dirty="0"/>
              <a:t>K.G. </a:t>
            </a:r>
            <a:r>
              <a:rPr lang="en-GB" dirty="0" err="1"/>
              <a:t>Jebsen</a:t>
            </a:r>
            <a:r>
              <a:rPr lang="en-GB" dirty="0"/>
              <a:t> </a:t>
            </a:r>
            <a:r>
              <a:rPr lang="en-GB" dirty="0" err="1"/>
              <a:t>Center</a:t>
            </a:r>
            <a:r>
              <a:rPr lang="en-GB" dirty="0"/>
              <a:t> for Genetic Epidemiology, Department of Public Health and Nursing, NTNU, Norwegian University of Science and Technology, Norway.</a:t>
            </a:r>
          </a:p>
          <a:p>
            <a:endParaRPr lang="en-GB" dirty="0"/>
          </a:p>
        </p:txBody>
      </p:sp>
      <p:pic>
        <p:nvPicPr>
          <p:cNvPr id="4" name="Picture 3">
            <a:extLst>
              <a:ext uri="{FF2B5EF4-FFF2-40B4-BE49-F238E27FC236}">
                <a16:creationId xmlns:a16="http://schemas.microsoft.com/office/drawing/2014/main" id="{E2F5B43E-F0DE-D940-81B1-AF74BFD4EB3A}"/>
              </a:ext>
            </a:extLst>
          </p:cNvPr>
          <p:cNvPicPr>
            <a:picLocks noChangeAspect="1"/>
          </p:cNvPicPr>
          <p:nvPr/>
        </p:nvPicPr>
        <p:blipFill>
          <a:blip r:embed="rId4"/>
          <a:stretch>
            <a:fillRect/>
          </a:stretch>
        </p:blipFill>
        <p:spPr>
          <a:xfrm>
            <a:off x="9596120" y="5803030"/>
            <a:ext cx="2143760" cy="829190"/>
          </a:xfrm>
          <a:prstGeom prst="rect">
            <a:avLst/>
          </a:prstGeom>
        </p:spPr>
      </p:pic>
    </p:spTree>
    <p:extLst>
      <p:ext uri="{BB962C8B-B14F-4D97-AF65-F5344CB8AC3E}">
        <p14:creationId xmlns:p14="http://schemas.microsoft.com/office/powerpoint/2010/main" val="1445610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95131-81C4-8044-96C3-E9B55C32BD2A}"/>
              </a:ext>
            </a:extLst>
          </p:cNvPr>
          <p:cNvSpPr>
            <a:spLocks noGrp="1"/>
          </p:cNvSpPr>
          <p:nvPr>
            <p:ph type="title"/>
          </p:nvPr>
        </p:nvSpPr>
        <p:spPr>
          <a:xfrm>
            <a:off x="339488" y="365125"/>
            <a:ext cx="11513024" cy="1325563"/>
          </a:xfrm>
        </p:spPr>
        <p:txBody>
          <a:bodyPr/>
          <a:lstStyle/>
          <a:p>
            <a:r>
              <a:rPr lang="en-US" dirty="0"/>
              <a:t>Random genetic inheritance: IVs from the masses</a:t>
            </a:r>
          </a:p>
        </p:txBody>
      </p:sp>
      <p:sp>
        <p:nvSpPr>
          <p:cNvPr id="3" name="Content Placeholder 2">
            <a:extLst>
              <a:ext uri="{FF2B5EF4-FFF2-40B4-BE49-F238E27FC236}">
                <a16:creationId xmlns:a16="http://schemas.microsoft.com/office/drawing/2014/main" id="{05FB25E1-D988-9C41-934A-794186D646A9}"/>
              </a:ext>
            </a:extLst>
          </p:cNvPr>
          <p:cNvSpPr>
            <a:spLocks noGrp="1"/>
          </p:cNvSpPr>
          <p:nvPr>
            <p:ph idx="1"/>
          </p:nvPr>
        </p:nvSpPr>
        <p:spPr/>
        <p:txBody>
          <a:bodyPr>
            <a:normAutofit fontScale="92500" lnSpcReduction="10000"/>
          </a:bodyPr>
          <a:lstStyle/>
          <a:p>
            <a:r>
              <a:rPr lang="en-US" dirty="0"/>
              <a:t>Genetic variants</a:t>
            </a:r>
          </a:p>
          <a:p>
            <a:pPr lvl="1"/>
            <a:r>
              <a:rPr lang="en-US" dirty="0"/>
              <a:t>Are a point in the genome that differs across the population</a:t>
            </a:r>
          </a:p>
          <a:p>
            <a:pPr lvl="1"/>
            <a:r>
              <a:rPr lang="en-US" dirty="0"/>
              <a:t>A common type of variant is single nucleotide polymorphisms (SNPs) </a:t>
            </a:r>
          </a:p>
          <a:p>
            <a:pPr lvl="1"/>
            <a:r>
              <a:rPr lang="en-US" dirty="0"/>
              <a:t>SNPs have one or more alleles</a:t>
            </a:r>
          </a:p>
          <a:p>
            <a:pPr lvl="1"/>
            <a:endParaRPr lang="en-US" dirty="0"/>
          </a:p>
          <a:p>
            <a:r>
              <a:rPr lang="en-US" dirty="0"/>
              <a:t>A conception offspring inherit at each SNP </a:t>
            </a:r>
          </a:p>
          <a:p>
            <a:pPr lvl="1"/>
            <a:r>
              <a:rPr lang="en-US" dirty="0"/>
              <a:t>One of mother’s two alleles</a:t>
            </a:r>
          </a:p>
          <a:p>
            <a:pPr lvl="1"/>
            <a:r>
              <a:rPr lang="en-US" dirty="0"/>
              <a:t>One of father’s two alleles</a:t>
            </a:r>
          </a:p>
          <a:p>
            <a:r>
              <a:rPr lang="en-US" dirty="0"/>
              <a:t>Reverse causation impossible.</a:t>
            </a:r>
          </a:p>
          <a:p>
            <a:r>
              <a:rPr lang="en-US" dirty="0"/>
              <a:t>Literal random inheritance of variants at </a:t>
            </a:r>
          </a:p>
          <a:p>
            <a:pPr marL="0" indent="0">
              <a:buNone/>
            </a:pPr>
            <a:r>
              <a:rPr lang="en-US" dirty="0"/>
              <a:t>      each loci </a:t>
            </a:r>
            <a:r>
              <a:rPr lang="en-US" u="sng" dirty="0"/>
              <a:t>within families</a:t>
            </a:r>
          </a:p>
        </p:txBody>
      </p:sp>
      <p:pic>
        <p:nvPicPr>
          <p:cNvPr id="4" name="Picture 3">
            <a:extLst>
              <a:ext uri="{FF2B5EF4-FFF2-40B4-BE49-F238E27FC236}">
                <a16:creationId xmlns:a16="http://schemas.microsoft.com/office/drawing/2014/main" id="{98E3085E-8D43-BD46-91F8-DFE951348C56}"/>
              </a:ext>
            </a:extLst>
          </p:cNvPr>
          <p:cNvPicPr>
            <a:picLocks noChangeAspect="1"/>
          </p:cNvPicPr>
          <p:nvPr/>
        </p:nvPicPr>
        <p:blipFill>
          <a:blip r:embed="rId2"/>
          <a:stretch>
            <a:fillRect/>
          </a:stretch>
        </p:blipFill>
        <p:spPr>
          <a:xfrm>
            <a:off x="7324436" y="3708400"/>
            <a:ext cx="4867564" cy="3149600"/>
          </a:xfrm>
          <a:prstGeom prst="rect">
            <a:avLst/>
          </a:prstGeom>
        </p:spPr>
      </p:pic>
      <p:sp>
        <p:nvSpPr>
          <p:cNvPr id="5" name="TextBox 4">
            <a:extLst>
              <a:ext uri="{FF2B5EF4-FFF2-40B4-BE49-F238E27FC236}">
                <a16:creationId xmlns:a16="http://schemas.microsoft.com/office/drawing/2014/main" id="{3D6C20B4-BECD-4746-8E5E-4F3BBAB3166D}"/>
              </a:ext>
            </a:extLst>
          </p:cNvPr>
          <p:cNvSpPr txBox="1"/>
          <p:nvPr/>
        </p:nvSpPr>
        <p:spPr>
          <a:xfrm>
            <a:off x="288636" y="6311900"/>
            <a:ext cx="7035800" cy="400110"/>
          </a:xfrm>
          <a:prstGeom prst="rect">
            <a:avLst/>
          </a:prstGeom>
          <a:noFill/>
        </p:spPr>
        <p:txBody>
          <a:bodyPr wrap="square" rtlCol="0">
            <a:spAutoFit/>
          </a:bodyPr>
          <a:lstStyle/>
          <a:p>
            <a:r>
              <a:rPr lang="en-GB" sz="1000" dirty="0"/>
              <a:t>G. Davey Smith, S. Ebrahim, “Mendelian randomization”: can genetic epidemiology contribute to understanding environmental determinants of disease? </a:t>
            </a:r>
            <a:r>
              <a:rPr lang="en-GB" sz="1000" i="1" dirty="0"/>
              <a:t>Int J Epidemiol</a:t>
            </a:r>
            <a:r>
              <a:rPr lang="en-GB" sz="1000" dirty="0"/>
              <a:t>. </a:t>
            </a:r>
            <a:r>
              <a:rPr lang="en-GB" sz="1000" b="1" dirty="0"/>
              <a:t>32</a:t>
            </a:r>
            <a:r>
              <a:rPr lang="en-GB" sz="1000" dirty="0"/>
              <a:t>, 1–22 (2003).</a:t>
            </a:r>
            <a:endParaRPr lang="en-GB" sz="1000" dirty="0">
              <a:effectLst/>
            </a:endParaRPr>
          </a:p>
        </p:txBody>
      </p:sp>
    </p:spTree>
    <p:extLst>
      <p:ext uri="{BB962C8B-B14F-4D97-AF65-F5344CB8AC3E}">
        <p14:creationId xmlns:p14="http://schemas.microsoft.com/office/powerpoint/2010/main" val="3110238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DC217-BCD6-C246-80A9-3E81210ED854}"/>
              </a:ext>
            </a:extLst>
          </p:cNvPr>
          <p:cNvSpPr>
            <a:spLocks noGrp="1"/>
          </p:cNvSpPr>
          <p:nvPr>
            <p:ph type="title"/>
          </p:nvPr>
        </p:nvSpPr>
        <p:spPr/>
        <p:txBody>
          <a:bodyPr/>
          <a:lstStyle/>
          <a:p>
            <a:r>
              <a:rPr lang="en-US" dirty="0"/>
              <a:t>Nature’s randomized trials</a:t>
            </a:r>
          </a:p>
        </p:txBody>
      </p:sp>
      <p:pic>
        <p:nvPicPr>
          <p:cNvPr id="5" name="Content Placeholder 4">
            <a:extLst>
              <a:ext uri="{FF2B5EF4-FFF2-40B4-BE49-F238E27FC236}">
                <a16:creationId xmlns:a16="http://schemas.microsoft.com/office/drawing/2014/main" id="{D772314B-71AC-3D4E-91B3-3731003ADA73}"/>
              </a:ext>
            </a:extLst>
          </p:cNvPr>
          <p:cNvPicPr>
            <a:picLocks noGrp="1" noChangeAspect="1"/>
          </p:cNvPicPr>
          <p:nvPr>
            <p:ph idx="1"/>
          </p:nvPr>
        </p:nvPicPr>
        <p:blipFill>
          <a:blip r:embed="rId2"/>
          <a:stretch>
            <a:fillRect/>
          </a:stretch>
        </p:blipFill>
        <p:spPr>
          <a:xfrm>
            <a:off x="979069" y="1825625"/>
            <a:ext cx="10233862" cy="4351338"/>
          </a:xfrm>
        </p:spPr>
      </p:pic>
      <p:sp>
        <p:nvSpPr>
          <p:cNvPr id="6" name="TextBox 5">
            <a:extLst>
              <a:ext uri="{FF2B5EF4-FFF2-40B4-BE49-F238E27FC236}">
                <a16:creationId xmlns:a16="http://schemas.microsoft.com/office/drawing/2014/main" id="{C420343F-ED27-1248-B893-7CE4C819B3A4}"/>
              </a:ext>
            </a:extLst>
          </p:cNvPr>
          <p:cNvSpPr txBox="1"/>
          <p:nvPr/>
        </p:nvSpPr>
        <p:spPr>
          <a:xfrm>
            <a:off x="1409700" y="6316663"/>
            <a:ext cx="7035800" cy="553998"/>
          </a:xfrm>
          <a:prstGeom prst="rect">
            <a:avLst/>
          </a:prstGeom>
          <a:noFill/>
        </p:spPr>
        <p:txBody>
          <a:bodyPr wrap="square" rtlCol="0">
            <a:spAutoFit/>
          </a:bodyPr>
          <a:lstStyle/>
          <a:p>
            <a:endParaRPr lang="en-GB" sz="1000" dirty="0"/>
          </a:p>
          <a:p>
            <a:r>
              <a:rPr lang="en-GB" sz="1000" dirty="0"/>
              <a:t>G. Davey Smith, S. Ebrahim, What can mendelian randomisation tell us about modifiable behavioural and environmental exposures? </a:t>
            </a:r>
            <a:r>
              <a:rPr lang="en-GB" sz="1000" i="1" dirty="0"/>
              <a:t>BMJ</a:t>
            </a:r>
            <a:r>
              <a:rPr lang="en-GB" sz="1000" dirty="0"/>
              <a:t>. </a:t>
            </a:r>
            <a:r>
              <a:rPr lang="en-GB" sz="1000" b="1" dirty="0"/>
              <a:t>330</a:t>
            </a:r>
            <a:r>
              <a:rPr lang="en-GB" sz="1000" dirty="0"/>
              <a:t>, 1076–1079 (2005).</a:t>
            </a:r>
            <a:endParaRPr lang="en-GB" sz="1000" dirty="0">
              <a:effectLst/>
            </a:endParaRPr>
          </a:p>
        </p:txBody>
      </p:sp>
    </p:spTree>
    <p:extLst>
      <p:ext uri="{BB962C8B-B14F-4D97-AF65-F5344CB8AC3E}">
        <p14:creationId xmlns:p14="http://schemas.microsoft.com/office/powerpoint/2010/main" val="3877323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216544" y="257066"/>
            <a:ext cx="12279269" cy="795647"/>
          </a:xfrm>
        </p:spPr>
        <p:txBody>
          <a:bodyPr>
            <a:normAutofit fontScale="90000"/>
          </a:bodyPr>
          <a:lstStyle/>
          <a:p>
            <a:pPr algn="l"/>
            <a:r>
              <a:rPr lang="en-GB" dirty="0"/>
              <a:t>Genetic variants as instrumental variables</a:t>
            </a:r>
          </a:p>
        </p:txBody>
      </p:sp>
      <p:sp>
        <p:nvSpPr>
          <p:cNvPr id="6" name="TextBox 5">
            <a:extLst>
              <a:ext uri="{FF2B5EF4-FFF2-40B4-BE49-F238E27FC236}">
                <a16:creationId xmlns:a16="http://schemas.microsoft.com/office/drawing/2014/main" id="{3763402D-C4DB-CF4B-B828-277938A6501B}"/>
              </a:ext>
            </a:extLst>
          </p:cNvPr>
          <p:cNvSpPr txBox="1"/>
          <p:nvPr/>
        </p:nvSpPr>
        <p:spPr>
          <a:xfrm>
            <a:off x="1070517" y="1884556"/>
            <a:ext cx="8865220" cy="1754326"/>
          </a:xfrm>
          <a:prstGeom prst="rect">
            <a:avLst/>
          </a:prstGeom>
          <a:noFill/>
        </p:spPr>
        <p:txBody>
          <a:bodyPr wrap="square" rtlCol="0">
            <a:spAutoFit/>
          </a:bodyPr>
          <a:lstStyle/>
          <a:p>
            <a:r>
              <a:rPr lang="en-GB" dirty="0"/>
              <a:t>The instrumental variable assumptions:</a:t>
            </a:r>
          </a:p>
          <a:p>
            <a:endParaRPr lang="en-GB" dirty="0"/>
          </a:p>
          <a:p>
            <a:pPr marL="342900" indent="-342900">
              <a:buFont typeface="+mj-lt"/>
              <a:buAutoNum type="arabicPeriod"/>
            </a:pPr>
            <a:r>
              <a:rPr lang="en-GB" dirty="0">
                <a:solidFill>
                  <a:srgbClr val="00B050"/>
                </a:solidFill>
              </a:rPr>
              <a:t>Relevance</a:t>
            </a:r>
            <a:r>
              <a:rPr lang="en-GB" dirty="0"/>
              <a:t>: SNPs associate with risk factors</a:t>
            </a:r>
          </a:p>
          <a:p>
            <a:pPr marL="342900" indent="-342900">
              <a:buFont typeface="+mj-lt"/>
              <a:buAutoNum type="arabicPeriod"/>
            </a:pPr>
            <a:r>
              <a:rPr lang="en-GB" dirty="0">
                <a:solidFill>
                  <a:srgbClr val="FF0000"/>
                </a:solidFill>
              </a:rPr>
              <a:t>Independence</a:t>
            </a:r>
            <a:r>
              <a:rPr lang="en-GB" dirty="0"/>
              <a:t>: SNPs are randomly allocated at conception</a:t>
            </a:r>
          </a:p>
          <a:p>
            <a:pPr marL="342900" indent="-342900">
              <a:buFont typeface="+mj-lt"/>
              <a:buAutoNum type="arabicPeriod"/>
            </a:pPr>
            <a:r>
              <a:rPr lang="en-GB" dirty="0">
                <a:solidFill>
                  <a:srgbClr val="7030A0"/>
                </a:solidFill>
              </a:rPr>
              <a:t>Exclusion restriction</a:t>
            </a:r>
            <a:r>
              <a:rPr lang="en-GB" dirty="0"/>
              <a:t>: SNPs tend to be inherited independently of SNPs for other traits (Mendel’s law of independent assortment)</a:t>
            </a:r>
          </a:p>
        </p:txBody>
      </p:sp>
      <p:sp>
        <p:nvSpPr>
          <p:cNvPr id="9" name="TextBox 8">
            <a:extLst>
              <a:ext uri="{FF2B5EF4-FFF2-40B4-BE49-F238E27FC236}">
                <a16:creationId xmlns:a16="http://schemas.microsoft.com/office/drawing/2014/main" id="{B155C793-2E46-4349-98C1-9D1A6E5862AF}"/>
              </a:ext>
            </a:extLst>
          </p:cNvPr>
          <p:cNvSpPr txBox="1"/>
          <p:nvPr/>
        </p:nvSpPr>
        <p:spPr>
          <a:xfrm>
            <a:off x="5577703" y="6323935"/>
            <a:ext cx="6884445" cy="553998"/>
          </a:xfrm>
          <a:prstGeom prst="rect">
            <a:avLst/>
          </a:prstGeom>
          <a:noFill/>
        </p:spPr>
        <p:txBody>
          <a:bodyPr wrap="square" rtlCol="0">
            <a:spAutoFit/>
          </a:bodyPr>
          <a:lstStyle/>
          <a:p>
            <a:r>
              <a:rPr lang="en-GB" sz="1000" dirty="0"/>
              <a:t>G. Davey Smith, D. A. Lawlor, R. </a:t>
            </a:r>
            <a:r>
              <a:rPr lang="en-GB" sz="1000" dirty="0" err="1"/>
              <a:t>Harbord</a:t>
            </a:r>
            <a:r>
              <a:rPr lang="en-GB" sz="1000" dirty="0"/>
              <a:t>, N. Timpson, I. Day, S. Ebrahim, Clustered environments and randomized genes: a fundamental distinction between conventional and genetic epidemiology. </a:t>
            </a:r>
            <a:r>
              <a:rPr lang="en-GB" sz="1000" i="1" dirty="0" err="1"/>
              <a:t>PLoS</a:t>
            </a:r>
            <a:r>
              <a:rPr lang="en-GB" sz="1000" i="1" dirty="0"/>
              <a:t> Med</a:t>
            </a:r>
            <a:r>
              <a:rPr lang="en-GB" sz="1000" dirty="0"/>
              <a:t>. </a:t>
            </a:r>
            <a:r>
              <a:rPr lang="en-GB" sz="1000" b="1" dirty="0"/>
              <a:t>4</a:t>
            </a:r>
            <a:r>
              <a:rPr lang="en-GB" sz="1000" dirty="0"/>
              <a:t>, e352 (2007).</a:t>
            </a:r>
          </a:p>
          <a:p>
            <a:endParaRPr lang="en-GB" sz="1000" dirty="0"/>
          </a:p>
        </p:txBody>
      </p:sp>
      <p:grpSp>
        <p:nvGrpSpPr>
          <p:cNvPr id="23" name="Group 22">
            <a:extLst>
              <a:ext uri="{FF2B5EF4-FFF2-40B4-BE49-F238E27FC236}">
                <a16:creationId xmlns:a16="http://schemas.microsoft.com/office/drawing/2014/main" id="{710AB24C-C455-A740-9202-1F2AB87DA72E}"/>
              </a:ext>
            </a:extLst>
          </p:cNvPr>
          <p:cNvGrpSpPr/>
          <p:nvPr/>
        </p:nvGrpSpPr>
        <p:grpSpPr>
          <a:xfrm>
            <a:off x="1817130" y="4045258"/>
            <a:ext cx="7591168" cy="1152364"/>
            <a:chOff x="1817130" y="4045258"/>
            <a:chExt cx="7591168" cy="1152364"/>
          </a:xfrm>
        </p:grpSpPr>
        <p:sp>
          <p:nvSpPr>
            <p:cNvPr id="3" name="TextBox 2">
              <a:extLst>
                <a:ext uri="{FF2B5EF4-FFF2-40B4-BE49-F238E27FC236}">
                  <a16:creationId xmlns:a16="http://schemas.microsoft.com/office/drawing/2014/main" id="{52208387-3D61-474F-AB59-671A88FAD0F8}"/>
                </a:ext>
              </a:extLst>
            </p:cNvPr>
            <p:cNvSpPr txBox="1"/>
            <p:nvPr/>
          </p:nvSpPr>
          <p:spPr>
            <a:xfrm>
              <a:off x="1817130" y="4821940"/>
              <a:ext cx="1556951" cy="369332"/>
            </a:xfrm>
            <a:prstGeom prst="rect">
              <a:avLst/>
            </a:prstGeom>
            <a:noFill/>
          </p:spPr>
          <p:txBody>
            <a:bodyPr wrap="square" rtlCol="0">
              <a:spAutoFit/>
            </a:bodyPr>
            <a:lstStyle/>
            <a:p>
              <a:pPr algn="ctr"/>
              <a:r>
                <a:rPr lang="en-US" dirty="0"/>
                <a:t>BMI SNPs</a:t>
              </a:r>
            </a:p>
          </p:txBody>
        </p:sp>
        <p:sp>
          <p:nvSpPr>
            <p:cNvPr id="7" name="TextBox 6">
              <a:extLst>
                <a:ext uri="{FF2B5EF4-FFF2-40B4-BE49-F238E27FC236}">
                  <a16:creationId xmlns:a16="http://schemas.microsoft.com/office/drawing/2014/main" id="{67E4A031-E902-B540-9B05-41CF49FFC2F3}"/>
                </a:ext>
              </a:extLst>
            </p:cNvPr>
            <p:cNvSpPr txBox="1"/>
            <p:nvPr/>
          </p:nvSpPr>
          <p:spPr>
            <a:xfrm>
              <a:off x="4799228" y="4821940"/>
              <a:ext cx="1556951" cy="369332"/>
            </a:xfrm>
            <a:prstGeom prst="rect">
              <a:avLst/>
            </a:prstGeom>
            <a:noFill/>
          </p:spPr>
          <p:txBody>
            <a:bodyPr wrap="square" rtlCol="0">
              <a:spAutoFit/>
            </a:bodyPr>
            <a:lstStyle/>
            <a:p>
              <a:pPr algn="ctr"/>
              <a:r>
                <a:rPr lang="en-US" dirty="0"/>
                <a:t>BMI</a:t>
              </a:r>
            </a:p>
          </p:txBody>
        </p:sp>
        <p:sp>
          <p:nvSpPr>
            <p:cNvPr id="10" name="TextBox 9">
              <a:extLst>
                <a:ext uri="{FF2B5EF4-FFF2-40B4-BE49-F238E27FC236}">
                  <a16:creationId xmlns:a16="http://schemas.microsoft.com/office/drawing/2014/main" id="{E8C795EB-2DDC-E24D-BAD6-E79FB26383A4}"/>
                </a:ext>
              </a:extLst>
            </p:cNvPr>
            <p:cNvSpPr txBox="1"/>
            <p:nvPr/>
          </p:nvSpPr>
          <p:spPr>
            <a:xfrm>
              <a:off x="7851347" y="4821940"/>
              <a:ext cx="1556951" cy="369332"/>
            </a:xfrm>
            <a:prstGeom prst="rect">
              <a:avLst/>
            </a:prstGeom>
            <a:noFill/>
          </p:spPr>
          <p:txBody>
            <a:bodyPr wrap="square" rtlCol="0">
              <a:spAutoFit/>
            </a:bodyPr>
            <a:lstStyle/>
            <a:p>
              <a:pPr algn="ctr"/>
              <a:r>
                <a:rPr lang="en-US" dirty="0"/>
                <a:t>Education</a:t>
              </a:r>
            </a:p>
          </p:txBody>
        </p:sp>
        <p:cxnSp>
          <p:nvCxnSpPr>
            <p:cNvPr id="5" name="Straight Arrow Connector 4">
              <a:extLst>
                <a:ext uri="{FF2B5EF4-FFF2-40B4-BE49-F238E27FC236}">
                  <a16:creationId xmlns:a16="http://schemas.microsoft.com/office/drawing/2014/main" id="{564DAE9A-6FF1-C245-8930-2D325C5429B5}"/>
                </a:ext>
              </a:extLst>
            </p:cNvPr>
            <p:cNvCxnSpPr>
              <a:endCxn id="7" idx="1"/>
            </p:cNvCxnSpPr>
            <p:nvPr/>
          </p:nvCxnSpPr>
          <p:spPr>
            <a:xfrm>
              <a:off x="3151659" y="5006606"/>
              <a:ext cx="1647569" cy="0"/>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1CD05EB-02C0-6E43-B3F8-7A132882F5DA}"/>
                </a:ext>
              </a:extLst>
            </p:cNvPr>
            <p:cNvCxnSpPr>
              <a:cxnSpLocks/>
              <a:endCxn id="10" idx="1"/>
            </p:cNvCxnSpPr>
            <p:nvPr/>
          </p:nvCxnSpPr>
          <p:spPr>
            <a:xfrm>
              <a:off x="6113965" y="5006606"/>
              <a:ext cx="1737382" cy="0"/>
            </a:xfrm>
            <a:prstGeom prst="straightConnector1">
              <a:avLst/>
            </a:prstGeom>
            <a:ln w="444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EA65BB5-CE88-DD43-83C7-D4B899BC459A}"/>
                </a:ext>
              </a:extLst>
            </p:cNvPr>
            <p:cNvSpPr txBox="1"/>
            <p:nvPr/>
          </p:nvSpPr>
          <p:spPr>
            <a:xfrm>
              <a:off x="6204180" y="4045258"/>
              <a:ext cx="1556951" cy="369332"/>
            </a:xfrm>
            <a:prstGeom prst="rect">
              <a:avLst/>
            </a:prstGeom>
            <a:noFill/>
          </p:spPr>
          <p:txBody>
            <a:bodyPr wrap="square" rtlCol="0">
              <a:spAutoFit/>
            </a:bodyPr>
            <a:lstStyle/>
            <a:p>
              <a:pPr algn="ctr"/>
              <a:r>
                <a:rPr lang="en-US" dirty="0"/>
                <a:t>Confounder</a:t>
              </a:r>
            </a:p>
          </p:txBody>
        </p:sp>
        <p:cxnSp>
          <p:nvCxnSpPr>
            <p:cNvPr id="16" name="Straight Arrow Connector 15">
              <a:extLst>
                <a:ext uri="{FF2B5EF4-FFF2-40B4-BE49-F238E27FC236}">
                  <a16:creationId xmlns:a16="http://schemas.microsoft.com/office/drawing/2014/main" id="{864F88DA-E813-2143-A990-7904732348D6}"/>
                </a:ext>
              </a:extLst>
            </p:cNvPr>
            <p:cNvCxnSpPr>
              <a:stCxn id="14" idx="2"/>
              <a:endCxn id="7" idx="0"/>
            </p:cNvCxnSpPr>
            <p:nvPr/>
          </p:nvCxnSpPr>
          <p:spPr>
            <a:xfrm flipH="1">
              <a:off x="5577704" y="4414590"/>
              <a:ext cx="1404952" cy="40735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D42EB3A-214E-8247-8A73-4D182FD23179}"/>
                </a:ext>
              </a:extLst>
            </p:cNvPr>
            <p:cNvCxnSpPr>
              <a:stCxn id="14" idx="2"/>
              <a:endCxn id="10" idx="0"/>
            </p:cNvCxnSpPr>
            <p:nvPr/>
          </p:nvCxnSpPr>
          <p:spPr>
            <a:xfrm>
              <a:off x="6982656" y="4414590"/>
              <a:ext cx="1647167" cy="40735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C980246B-B051-5240-8176-5B4483DBF5F9}"/>
                </a:ext>
              </a:extLst>
            </p:cNvPr>
            <p:cNvCxnSpPr>
              <a:stCxn id="14" idx="1"/>
              <a:endCxn id="3" idx="0"/>
            </p:cNvCxnSpPr>
            <p:nvPr/>
          </p:nvCxnSpPr>
          <p:spPr>
            <a:xfrm rot="10800000" flipV="1">
              <a:off x="2595606" y="4229924"/>
              <a:ext cx="3608574" cy="592016"/>
            </a:xfrm>
            <a:prstGeom prst="curvedConnector2">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8664EAE6-2F70-E741-A1C0-FFECA24A467D}"/>
                </a:ext>
              </a:extLst>
            </p:cNvPr>
            <p:cNvCxnSpPr>
              <a:stCxn id="3" idx="2"/>
              <a:endCxn id="10" idx="2"/>
            </p:cNvCxnSpPr>
            <p:nvPr/>
          </p:nvCxnSpPr>
          <p:spPr>
            <a:xfrm rot="16200000" flipH="1">
              <a:off x="5612714" y="2174163"/>
              <a:ext cx="12700" cy="6034217"/>
            </a:xfrm>
            <a:prstGeom prst="curvedConnector3">
              <a:avLst>
                <a:gd name="adj1" fmla="val 1800000"/>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Multiply 16">
            <a:extLst>
              <a:ext uri="{FF2B5EF4-FFF2-40B4-BE49-F238E27FC236}">
                <a16:creationId xmlns:a16="http://schemas.microsoft.com/office/drawing/2014/main" id="{CEC6A787-C46E-4740-9276-4E8EC79415B7}"/>
              </a:ext>
            </a:extLst>
          </p:cNvPr>
          <p:cNvSpPr/>
          <p:nvPr/>
        </p:nvSpPr>
        <p:spPr>
          <a:xfrm>
            <a:off x="3790641" y="3954265"/>
            <a:ext cx="771199" cy="812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y 18">
            <a:extLst>
              <a:ext uri="{FF2B5EF4-FFF2-40B4-BE49-F238E27FC236}">
                <a16:creationId xmlns:a16="http://schemas.microsoft.com/office/drawing/2014/main" id="{AF7190FC-42F5-6E41-9BD6-578EB9B0E126}"/>
              </a:ext>
            </a:extLst>
          </p:cNvPr>
          <p:cNvSpPr/>
          <p:nvPr/>
        </p:nvSpPr>
        <p:spPr>
          <a:xfrm>
            <a:off x="4806504" y="5052396"/>
            <a:ext cx="771199" cy="812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099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CF9FA-97C1-5A4A-B4CA-E3BD271A3C30}"/>
              </a:ext>
            </a:extLst>
          </p:cNvPr>
          <p:cNvSpPr>
            <a:spLocks noGrp="1"/>
          </p:cNvSpPr>
          <p:nvPr>
            <p:ph type="title"/>
          </p:nvPr>
        </p:nvSpPr>
        <p:spPr>
          <a:xfrm>
            <a:off x="838200" y="365125"/>
            <a:ext cx="10883900" cy="1325563"/>
          </a:xfrm>
        </p:spPr>
        <p:txBody>
          <a:bodyPr/>
          <a:lstStyle/>
          <a:p>
            <a:r>
              <a:rPr lang="en-US" dirty="0"/>
              <a:t>Mendelian randomization: a step-by-step guide</a:t>
            </a:r>
          </a:p>
        </p:txBody>
      </p:sp>
      <p:sp>
        <p:nvSpPr>
          <p:cNvPr id="3" name="Content Placeholder 2">
            <a:extLst>
              <a:ext uri="{FF2B5EF4-FFF2-40B4-BE49-F238E27FC236}">
                <a16:creationId xmlns:a16="http://schemas.microsoft.com/office/drawing/2014/main" id="{2B3592EE-81D5-F045-AAE1-E70E86A96D95}"/>
              </a:ext>
            </a:extLst>
          </p:cNvPr>
          <p:cNvSpPr>
            <a:spLocks noGrp="1"/>
          </p:cNvSpPr>
          <p:nvPr>
            <p:ph idx="1"/>
          </p:nvPr>
        </p:nvSpPr>
        <p:spPr/>
        <p:txBody>
          <a:bodyPr/>
          <a:lstStyle/>
          <a:p>
            <a:pPr marL="514350" indent="-514350">
              <a:buFont typeface="+mj-lt"/>
              <a:buAutoNum type="arabicPeriod"/>
            </a:pPr>
            <a:r>
              <a:rPr lang="en-US" dirty="0"/>
              <a:t>Define hypothesis </a:t>
            </a:r>
          </a:p>
          <a:p>
            <a:pPr lvl="1"/>
            <a:r>
              <a:rPr lang="en-US" dirty="0"/>
              <a:t>E.g. does BMI affect educational attainment?</a:t>
            </a:r>
          </a:p>
          <a:p>
            <a:pPr marL="514350" indent="-514350">
              <a:buFont typeface="+mj-lt"/>
              <a:buAutoNum type="arabicPeriod"/>
            </a:pPr>
            <a:r>
              <a:rPr lang="en-US" dirty="0"/>
              <a:t>Select genetic variants from GWAS </a:t>
            </a:r>
          </a:p>
          <a:p>
            <a:pPr lvl="1"/>
            <a:r>
              <a:rPr lang="en-US" dirty="0"/>
              <a:t>which SNPs associate with BMI? Clump + threshold at p&lt;5</a:t>
            </a:r>
            <a:r>
              <a:rPr lang="en-GB" dirty="0"/>
              <a:t>×10</a:t>
            </a:r>
            <a:r>
              <a:rPr lang="en-GB" baseline="30000" dirty="0"/>
              <a:t>-08</a:t>
            </a:r>
            <a:endParaRPr lang="en-US" baseline="30000" dirty="0"/>
          </a:p>
          <a:p>
            <a:pPr marL="514350" indent="-514350">
              <a:buFont typeface="+mj-lt"/>
              <a:buAutoNum type="arabicPeriod"/>
            </a:pPr>
            <a:r>
              <a:rPr lang="en-US" dirty="0"/>
              <a:t>Estimate effect of exposure on outcome</a:t>
            </a:r>
          </a:p>
          <a:p>
            <a:pPr lvl="1"/>
            <a:r>
              <a:rPr lang="en-US" dirty="0"/>
              <a:t>One sample IV estimators, 2SLS, structural mean models, weak instrument robust methods, polygenic scores</a:t>
            </a:r>
          </a:p>
          <a:p>
            <a:pPr lvl="1"/>
            <a:r>
              <a:rPr lang="en-US" dirty="0"/>
              <a:t>Two-sample instrumental variable estimators</a:t>
            </a:r>
          </a:p>
          <a:p>
            <a:pPr lvl="2"/>
            <a:r>
              <a:rPr lang="en-US" dirty="0"/>
              <a:t>Pleiotropy robust methods - IVW, MR-Egger, weighted median</a:t>
            </a:r>
          </a:p>
          <a:p>
            <a:pPr marL="514350" indent="-514350">
              <a:buFont typeface="+mj-lt"/>
              <a:buAutoNum type="arabicPeriod"/>
            </a:pPr>
            <a:r>
              <a:rPr lang="en-US" dirty="0"/>
              <a:t>Sensitivity analyses</a:t>
            </a:r>
          </a:p>
          <a:p>
            <a:pPr lvl="1"/>
            <a:endParaRPr lang="en-US" dirty="0"/>
          </a:p>
        </p:txBody>
      </p:sp>
      <p:sp>
        <p:nvSpPr>
          <p:cNvPr id="4" name="TextBox 3">
            <a:extLst>
              <a:ext uri="{FF2B5EF4-FFF2-40B4-BE49-F238E27FC236}">
                <a16:creationId xmlns:a16="http://schemas.microsoft.com/office/drawing/2014/main" id="{07BADC5D-47CF-4142-A620-B5C7A38F6D83}"/>
              </a:ext>
            </a:extLst>
          </p:cNvPr>
          <p:cNvSpPr txBox="1"/>
          <p:nvPr/>
        </p:nvSpPr>
        <p:spPr>
          <a:xfrm>
            <a:off x="5862320" y="5908099"/>
            <a:ext cx="6451600" cy="1169551"/>
          </a:xfrm>
          <a:prstGeom prst="rect">
            <a:avLst/>
          </a:prstGeom>
          <a:noFill/>
        </p:spPr>
        <p:txBody>
          <a:bodyPr wrap="square" rtlCol="0">
            <a:spAutoFit/>
          </a:bodyPr>
          <a:lstStyle/>
          <a:p>
            <a:r>
              <a:rPr lang="en-GB" sz="1000" dirty="0"/>
              <a:t>N. M. Davies, M. V. Holmes, G. Davey Smith, Reading Mendelian randomisation studies: a guide, glossary, and checklist for clinicians. </a:t>
            </a:r>
            <a:r>
              <a:rPr lang="en-GB" sz="1000" i="1" dirty="0"/>
              <a:t>BMJ</a:t>
            </a:r>
            <a:r>
              <a:rPr lang="en-GB" sz="1000" dirty="0"/>
              <a:t>, k601 (2018).</a:t>
            </a:r>
          </a:p>
          <a:p>
            <a:r>
              <a:rPr lang="en-GB" sz="1000" dirty="0"/>
              <a:t> </a:t>
            </a:r>
          </a:p>
          <a:p>
            <a:r>
              <a:rPr lang="en-GB" sz="1000" dirty="0"/>
              <a:t>G. </a:t>
            </a:r>
            <a:r>
              <a:rPr lang="en-GB" sz="1000" dirty="0" err="1"/>
              <a:t>Hemani</a:t>
            </a:r>
            <a:r>
              <a:rPr lang="en-GB" sz="1000" dirty="0"/>
              <a:t>, J. Bowden, G. Davey Smith, Evaluating the potential role of pleiotropy in Mendelian randomization studies. </a:t>
            </a:r>
            <a:r>
              <a:rPr lang="en-GB" sz="1000" i="1" dirty="0"/>
              <a:t>Human Molecular Genetics</a:t>
            </a:r>
            <a:r>
              <a:rPr lang="en-GB" sz="1000" dirty="0"/>
              <a:t>. </a:t>
            </a:r>
            <a:r>
              <a:rPr lang="en-GB" sz="1000" b="1" dirty="0"/>
              <a:t>27</a:t>
            </a:r>
            <a:r>
              <a:rPr lang="en-GB" sz="1000" dirty="0"/>
              <a:t>, R195–R208 (2018).</a:t>
            </a:r>
          </a:p>
          <a:p>
            <a:endParaRPr lang="en-GB" sz="1000" dirty="0"/>
          </a:p>
          <a:p>
            <a:endParaRPr lang="en-US" sz="1000" dirty="0"/>
          </a:p>
        </p:txBody>
      </p:sp>
    </p:spTree>
    <p:extLst>
      <p:ext uri="{BB962C8B-B14F-4D97-AF65-F5344CB8AC3E}">
        <p14:creationId xmlns:p14="http://schemas.microsoft.com/office/powerpoint/2010/main" val="394300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394CF-C057-7C49-B6FF-BAEF992A1FC4}"/>
              </a:ext>
            </a:extLst>
          </p:cNvPr>
          <p:cNvSpPr>
            <a:spLocks noGrp="1"/>
          </p:cNvSpPr>
          <p:nvPr>
            <p:ph type="title"/>
          </p:nvPr>
        </p:nvSpPr>
        <p:spPr/>
        <p:txBody>
          <a:bodyPr/>
          <a:lstStyle/>
          <a:p>
            <a:r>
              <a:rPr lang="en-US" dirty="0"/>
              <a:t>Genome-wide association studies (GWAS)</a:t>
            </a:r>
          </a:p>
        </p:txBody>
      </p:sp>
      <p:sp>
        <p:nvSpPr>
          <p:cNvPr id="3" name="Content Placeholder 2">
            <a:extLst>
              <a:ext uri="{FF2B5EF4-FFF2-40B4-BE49-F238E27FC236}">
                <a16:creationId xmlns:a16="http://schemas.microsoft.com/office/drawing/2014/main" id="{14C2C016-1397-EB40-832A-D89667FC7FE6}"/>
              </a:ext>
            </a:extLst>
          </p:cNvPr>
          <p:cNvSpPr>
            <a:spLocks noGrp="1"/>
          </p:cNvSpPr>
          <p:nvPr>
            <p:ph idx="1"/>
          </p:nvPr>
        </p:nvSpPr>
        <p:spPr>
          <a:xfrm>
            <a:off x="838200" y="1825624"/>
            <a:ext cx="10515600" cy="4867275"/>
          </a:xfrm>
        </p:spPr>
        <p:txBody>
          <a:bodyPr/>
          <a:lstStyle/>
          <a:p>
            <a:r>
              <a:rPr lang="en-US" dirty="0"/>
              <a:t>Estimate association between phenotype and SNPs across the genome</a:t>
            </a:r>
          </a:p>
          <a:p>
            <a:r>
              <a:rPr lang="en-US" dirty="0"/>
              <a:t>Up to 40 million variants</a:t>
            </a:r>
          </a:p>
          <a:p>
            <a:r>
              <a:rPr lang="en-US" dirty="0"/>
              <a:t>Linear or logistic regression</a:t>
            </a:r>
          </a:p>
          <a:p>
            <a:r>
              <a:rPr lang="en-US" dirty="0"/>
              <a:t>Covariates</a:t>
            </a:r>
          </a:p>
          <a:p>
            <a:pPr lvl="1"/>
            <a:r>
              <a:rPr lang="en-US" dirty="0"/>
              <a:t>Sex</a:t>
            </a:r>
          </a:p>
          <a:p>
            <a:pPr lvl="1"/>
            <a:r>
              <a:rPr lang="en-US" dirty="0"/>
              <a:t>Age</a:t>
            </a:r>
          </a:p>
          <a:p>
            <a:pPr lvl="1"/>
            <a:r>
              <a:rPr lang="en-US" dirty="0"/>
              <a:t>Principal components of genetic variation (PCs)</a:t>
            </a:r>
          </a:p>
          <a:p>
            <a:r>
              <a:rPr lang="en-US" dirty="0"/>
              <a:t>Samples of unrelated individuals (less than 3</a:t>
            </a:r>
            <a:r>
              <a:rPr lang="en-US" baseline="30000" dirty="0"/>
              <a:t>rd</a:t>
            </a:r>
            <a:r>
              <a:rPr lang="en-US" dirty="0"/>
              <a:t> degree relatives)</a:t>
            </a:r>
          </a:p>
          <a:p>
            <a:r>
              <a:rPr lang="en-US" dirty="0"/>
              <a:t>Large databases of GWAS estimates available (e.g. MR-Base)</a:t>
            </a:r>
          </a:p>
          <a:p>
            <a:pPr marL="0" indent="0">
              <a:buNone/>
            </a:pPr>
            <a:endParaRPr lang="en-US" dirty="0"/>
          </a:p>
        </p:txBody>
      </p:sp>
      <p:sp>
        <p:nvSpPr>
          <p:cNvPr id="4" name="TextBox 3">
            <a:extLst>
              <a:ext uri="{FF2B5EF4-FFF2-40B4-BE49-F238E27FC236}">
                <a16:creationId xmlns:a16="http://schemas.microsoft.com/office/drawing/2014/main" id="{04FFFE97-B530-5147-915E-F6460DD7D6B7}"/>
              </a:ext>
            </a:extLst>
          </p:cNvPr>
          <p:cNvSpPr txBox="1"/>
          <p:nvPr/>
        </p:nvSpPr>
        <p:spPr>
          <a:xfrm>
            <a:off x="4815840" y="6370320"/>
            <a:ext cx="7172960" cy="707886"/>
          </a:xfrm>
          <a:prstGeom prst="rect">
            <a:avLst/>
          </a:prstGeom>
          <a:noFill/>
        </p:spPr>
        <p:txBody>
          <a:bodyPr wrap="square" rtlCol="0">
            <a:spAutoFit/>
          </a:bodyPr>
          <a:lstStyle/>
          <a:p>
            <a:r>
              <a:rPr lang="en-GB" sz="1000" dirty="0"/>
              <a:t>G. </a:t>
            </a:r>
            <a:r>
              <a:rPr lang="en-GB" sz="1000" dirty="0" err="1"/>
              <a:t>Hemani</a:t>
            </a:r>
            <a:r>
              <a:rPr lang="en-GB" sz="1000" dirty="0"/>
              <a:t>, J. Zheng, B. </a:t>
            </a:r>
            <a:r>
              <a:rPr lang="en-GB" sz="1000" dirty="0" err="1"/>
              <a:t>Elsworth</a:t>
            </a:r>
            <a:r>
              <a:rPr lang="en-GB" sz="1000" dirty="0"/>
              <a:t>, K. H. Wade, V. </a:t>
            </a:r>
            <a:r>
              <a:rPr lang="en-GB" sz="1000" dirty="0" err="1"/>
              <a:t>Haberland</a:t>
            </a:r>
            <a:r>
              <a:rPr lang="en-GB" sz="1000" dirty="0"/>
              <a:t>, D. Baird, C. Laurin, S. Burgess, J. Bowden, R. Langdon, V. Y. Tan, J. </a:t>
            </a:r>
            <a:r>
              <a:rPr lang="en-GB" sz="1000" dirty="0" err="1"/>
              <a:t>Yarmolinsky</a:t>
            </a:r>
            <a:r>
              <a:rPr lang="en-GB" sz="1000" dirty="0"/>
              <a:t>, H. A. Shihab, N. J. Timpson, D. M. Evans, C. </a:t>
            </a:r>
            <a:r>
              <a:rPr lang="en-GB" sz="1000" dirty="0" err="1"/>
              <a:t>Relton</a:t>
            </a:r>
            <a:r>
              <a:rPr lang="en-GB" sz="1000" dirty="0"/>
              <a:t>, R. M. Martin, G. Davey Smith, T. R. Gaunt, P. C. Haycock, The MR-Base platform supports systematic causal inference across the human phenome. </a:t>
            </a:r>
            <a:r>
              <a:rPr lang="en-GB" sz="1000" i="1" dirty="0" err="1"/>
              <a:t>eLife</a:t>
            </a:r>
            <a:r>
              <a:rPr lang="en-GB" sz="1000" dirty="0"/>
              <a:t>. </a:t>
            </a:r>
            <a:r>
              <a:rPr lang="en-GB" sz="1000" b="1" dirty="0"/>
              <a:t>7</a:t>
            </a:r>
            <a:r>
              <a:rPr lang="en-GB" sz="1000" dirty="0"/>
              <a:t> (2018), doi:</a:t>
            </a:r>
            <a:r>
              <a:rPr lang="en-GB" sz="1000" dirty="0">
                <a:hlinkClick r:id="rId2"/>
              </a:rPr>
              <a:t>10.7554/eLife.34408</a:t>
            </a:r>
            <a:r>
              <a:rPr lang="en-GB" sz="1000" dirty="0"/>
              <a:t>.</a:t>
            </a:r>
          </a:p>
          <a:p>
            <a:endParaRPr lang="en-US" sz="1000" dirty="0"/>
          </a:p>
        </p:txBody>
      </p:sp>
    </p:spTree>
    <p:extLst>
      <p:ext uri="{BB962C8B-B14F-4D97-AF65-F5344CB8AC3E}">
        <p14:creationId xmlns:p14="http://schemas.microsoft.com/office/powerpoint/2010/main" val="3194985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38AA0-AD6A-564E-920E-688631C97C8B}"/>
              </a:ext>
            </a:extLst>
          </p:cNvPr>
          <p:cNvSpPr>
            <a:spLocks noGrp="1"/>
          </p:cNvSpPr>
          <p:nvPr>
            <p:ph type="title"/>
          </p:nvPr>
        </p:nvSpPr>
        <p:spPr/>
        <p:txBody>
          <a:bodyPr/>
          <a:lstStyle/>
          <a:p>
            <a:endParaRPr lang="en-US"/>
          </a:p>
        </p:txBody>
      </p:sp>
      <p:pic>
        <p:nvPicPr>
          <p:cNvPr id="5" name="Content Placeholder 4" descr="Graphical user interface, text, application, email&#10;&#10;Description automatically generated">
            <a:extLst>
              <a:ext uri="{FF2B5EF4-FFF2-40B4-BE49-F238E27FC236}">
                <a16:creationId xmlns:a16="http://schemas.microsoft.com/office/drawing/2014/main" id="{C1A3FCC8-F9B5-5E4E-BE6E-B30E819E48A1}"/>
              </a:ext>
            </a:extLst>
          </p:cNvPr>
          <p:cNvPicPr>
            <a:picLocks noGrp="1" noChangeAspect="1"/>
          </p:cNvPicPr>
          <p:nvPr>
            <p:ph idx="1"/>
          </p:nvPr>
        </p:nvPicPr>
        <p:blipFill>
          <a:blip r:embed="rId3"/>
          <a:stretch>
            <a:fillRect/>
          </a:stretch>
        </p:blipFill>
        <p:spPr>
          <a:xfrm>
            <a:off x="1817130" y="-140423"/>
            <a:ext cx="7662434" cy="4351338"/>
          </a:xfrm>
        </p:spPr>
      </p:pic>
      <p:grpSp>
        <p:nvGrpSpPr>
          <p:cNvPr id="6" name="Group 5">
            <a:extLst>
              <a:ext uri="{FF2B5EF4-FFF2-40B4-BE49-F238E27FC236}">
                <a16:creationId xmlns:a16="http://schemas.microsoft.com/office/drawing/2014/main" id="{217CEBCB-DF45-2F44-943A-0DD31AB26AD2}"/>
              </a:ext>
            </a:extLst>
          </p:cNvPr>
          <p:cNvGrpSpPr/>
          <p:nvPr/>
        </p:nvGrpSpPr>
        <p:grpSpPr>
          <a:xfrm>
            <a:off x="-65373" y="4792863"/>
            <a:ext cx="5702279" cy="1700012"/>
            <a:chOff x="1817130" y="4045258"/>
            <a:chExt cx="7591168" cy="1700012"/>
          </a:xfrm>
        </p:grpSpPr>
        <p:sp>
          <p:nvSpPr>
            <p:cNvPr id="7" name="TextBox 6">
              <a:extLst>
                <a:ext uri="{FF2B5EF4-FFF2-40B4-BE49-F238E27FC236}">
                  <a16:creationId xmlns:a16="http://schemas.microsoft.com/office/drawing/2014/main" id="{712DF847-A797-8E43-B040-6BF5BD34FF2F}"/>
                </a:ext>
              </a:extLst>
            </p:cNvPr>
            <p:cNvSpPr txBox="1"/>
            <p:nvPr/>
          </p:nvSpPr>
          <p:spPr>
            <a:xfrm>
              <a:off x="1817130" y="4821940"/>
              <a:ext cx="1556951" cy="923330"/>
            </a:xfrm>
            <a:prstGeom prst="rect">
              <a:avLst/>
            </a:prstGeom>
            <a:noFill/>
          </p:spPr>
          <p:txBody>
            <a:bodyPr wrap="square" rtlCol="0">
              <a:spAutoFit/>
            </a:bodyPr>
            <a:lstStyle/>
            <a:p>
              <a:pPr algn="ctr"/>
              <a:r>
                <a:rPr lang="en-US" dirty="0"/>
                <a:t>Education associated SNPs</a:t>
              </a:r>
            </a:p>
          </p:txBody>
        </p:sp>
        <p:sp>
          <p:nvSpPr>
            <p:cNvPr id="8" name="TextBox 7">
              <a:extLst>
                <a:ext uri="{FF2B5EF4-FFF2-40B4-BE49-F238E27FC236}">
                  <a16:creationId xmlns:a16="http://schemas.microsoft.com/office/drawing/2014/main" id="{F943131A-B321-0F4F-8519-A955CE088AC3}"/>
                </a:ext>
              </a:extLst>
            </p:cNvPr>
            <p:cNvSpPr txBox="1"/>
            <p:nvPr/>
          </p:nvSpPr>
          <p:spPr>
            <a:xfrm>
              <a:off x="4799228" y="4821940"/>
              <a:ext cx="1556951" cy="369332"/>
            </a:xfrm>
            <a:prstGeom prst="rect">
              <a:avLst/>
            </a:prstGeom>
            <a:noFill/>
          </p:spPr>
          <p:txBody>
            <a:bodyPr wrap="square" rtlCol="0">
              <a:spAutoFit/>
            </a:bodyPr>
            <a:lstStyle/>
            <a:p>
              <a:pPr algn="ctr"/>
              <a:r>
                <a:rPr lang="en-US" dirty="0"/>
                <a:t>Education</a:t>
              </a:r>
            </a:p>
          </p:txBody>
        </p:sp>
        <p:sp>
          <p:nvSpPr>
            <p:cNvPr id="9" name="TextBox 8">
              <a:extLst>
                <a:ext uri="{FF2B5EF4-FFF2-40B4-BE49-F238E27FC236}">
                  <a16:creationId xmlns:a16="http://schemas.microsoft.com/office/drawing/2014/main" id="{3647368B-D443-FC47-9492-18CDCDF20B19}"/>
                </a:ext>
              </a:extLst>
            </p:cNvPr>
            <p:cNvSpPr txBox="1"/>
            <p:nvPr/>
          </p:nvSpPr>
          <p:spPr>
            <a:xfrm>
              <a:off x="7851347" y="4821940"/>
              <a:ext cx="1556951" cy="369332"/>
            </a:xfrm>
            <a:prstGeom prst="rect">
              <a:avLst/>
            </a:prstGeom>
            <a:noFill/>
          </p:spPr>
          <p:txBody>
            <a:bodyPr wrap="square" rtlCol="0">
              <a:spAutoFit/>
            </a:bodyPr>
            <a:lstStyle/>
            <a:p>
              <a:pPr algn="ctr"/>
              <a:r>
                <a:rPr lang="en-US" dirty="0"/>
                <a:t>Myopia</a:t>
              </a:r>
            </a:p>
          </p:txBody>
        </p:sp>
        <p:cxnSp>
          <p:nvCxnSpPr>
            <p:cNvPr id="10" name="Straight Arrow Connector 9">
              <a:extLst>
                <a:ext uri="{FF2B5EF4-FFF2-40B4-BE49-F238E27FC236}">
                  <a16:creationId xmlns:a16="http://schemas.microsoft.com/office/drawing/2014/main" id="{5D54757C-002F-D844-8E99-A5BCD46B7C42}"/>
                </a:ext>
              </a:extLst>
            </p:cNvPr>
            <p:cNvCxnSpPr>
              <a:endCxn id="8" idx="1"/>
            </p:cNvCxnSpPr>
            <p:nvPr/>
          </p:nvCxnSpPr>
          <p:spPr>
            <a:xfrm>
              <a:off x="3151659" y="5006606"/>
              <a:ext cx="1647569" cy="0"/>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CFE9AF7-2028-0B49-89DF-1EFE98FCA011}"/>
                </a:ext>
              </a:extLst>
            </p:cNvPr>
            <p:cNvCxnSpPr>
              <a:cxnSpLocks/>
              <a:endCxn id="9" idx="1"/>
            </p:cNvCxnSpPr>
            <p:nvPr/>
          </p:nvCxnSpPr>
          <p:spPr>
            <a:xfrm>
              <a:off x="6113965" y="5006606"/>
              <a:ext cx="1737382" cy="0"/>
            </a:xfrm>
            <a:prstGeom prst="straightConnector1">
              <a:avLst/>
            </a:prstGeom>
            <a:ln w="444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95FDA3-DFE1-7543-831C-96DBEE44C87D}"/>
                </a:ext>
              </a:extLst>
            </p:cNvPr>
            <p:cNvSpPr txBox="1"/>
            <p:nvPr/>
          </p:nvSpPr>
          <p:spPr>
            <a:xfrm>
              <a:off x="6204180" y="4045258"/>
              <a:ext cx="2002332" cy="369332"/>
            </a:xfrm>
            <a:prstGeom prst="rect">
              <a:avLst/>
            </a:prstGeom>
            <a:noFill/>
          </p:spPr>
          <p:txBody>
            <a:bodyPr wrap="square" rtlCol="0">
              <a:spAutoFit/>
            </a:bodyPr>
            <a:lstStyle/>
            <a:p>
              <a:pPr algn="ctr"/>
              <a:r>
                <a:rPr lang="en-US" dirty="0"/>
                <a:t>Confounder</a:t>
              </a:r>
            </a:p>
          </p:txBody>
        </p:sp>
        <p:cxnSp>
          <p:nvCxnSpPr>
            <p:cNvPr id="13" name="Straight Arrow Connector 12">
              <a:extLst>
                <a:ext uri="{FF2B5EF4-FFF2-40B4-BE49-F238E27FC236}">
                  <a16:creationId xmlns:a16="http://schemas.microsoft.com/office/drawing/2014/main" id="{9BE2E9CD-3610-1442-8BFD-38A1F05CC1F1}"/>
                </a:ext>
              </a:extLst>
            </p:cNvPr>
            <p:cNvCxnSpPr>
              <a:cxnSpLocks/>
              <a:stCxn id="12" idx="2"/>
              <a:endCxn id="8" idx="0"/>
            </p:cNvCxnSpPr>
            <p:nvPr/>
          </p:nvCxnSpPr>
          <p:spPr>
            <a:xfrm flipH="1">
              <a:off x="5577704" y="4414590"/>
              <a:ext cx="1627643" cy="40735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5656069-7E1B-1D42-80FD-4A8ECF55FA15}"/>
                </a:ext>
              </a:extLst>
            </p:cNvPr>
            <p:cNvCxnSpPr>
              <a:cxnSpLocks/>
              <a:stCxn id="12" idx="2"/>
              <a:endCxn id="9" idx="0"/>
            </p:cNvCxnSpPr>
            <p:nvPr/>
          </p:nvCxnSpPr>
          <p:spPr>
            <a:xfrm>
              <a:off x="7205347" y="4414590"/>
              <a:ext cx="1424476" cy="40735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a:extLst>
                <a:ext uri="{FF2B5EF4-FFF2-40B4-BE49-F238E27FC236}">
                  <a16:creationId xmlns:a16="http://schemas.microsoft.com/office/drawing/2014/main" id="{DEEAA563-1DFA-2949-86A6-2529FAE75CAF}"/>
                </a:ext>
              </a:extLst>
            </p:cNvPr>
            <p:cNvCxnSpPr>
              <a:cxnSpLocks/>
              <a:stCxn id="12" idx="1"/>
              <a:endCxn id="7" idx="0"/>
            </p:cNvCxnSpPr>
            <p:nvPr/>
          </p:nvCxnSpPr>
          <p:spPr>
            <a:xfrm rot="10800000" flipV="1">
              <a:off x="2595607" y="4229924"/>
              <a:ext cx="3608574" cy="592016"/>
            </a:xfrm>
            <a:prstGeom prst="curvedConnector2">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14A1B390-522B-184A-897B-DA0EE5404DBC}"/>
                </a:ext>
              </a:extLst>
            </p:cNvPr>
            <p:cNvCxnSpPr>
              <a:stCxn id="7" idx="2"/>
              <a:endCxn id="9" idx="2"/>
            </p:cNvCxnSpPr>
            <p:nvPr/>
          </p:nvCxnSpPr>
          <p:spPr>
            <a:xfrm rot="5400000" flipH="1" flipV="1">
              <a:off x="5335715" y="2451162"/>
              <a:ext cx="553998" cy="6034217"/>
            </a:xfrm>
            <a:prstGeom prst="curvedConnector3">
              <a:avLst>
                <a:gd name="adj1" fmla="val -41264"/>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Multiply 16">
            <a:extLst>
              <a:ext uri="{FF2B5EF4-FFF2-40B4-BE49-F238E27FC236}">
                <a16:creationId xmlns:a16="http://schemas.microsoft.com/office/drawing/2014/main" id="{B4D8DF3D-85FE-DC43-852E-249BC064451B}"/>
              </a:ext>
            </a:extLst>
          </p:cNvPr>
          <p:cNvSpPr/>
          <p:nvPr/>
        </p:nvSpPr>
        <p:spPr>
          <a:xfrm>
            <a:off x="1990319" y="4621009"/>
            <a:ext cx="771199" cy="812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y 17">
            <a:extLst>
              <a:ext uri="{FF2B5EF4-FFF2-40B4-BE49-F238E27FC236}">
                <a16:creationId xmlns:a16="http://schemas.microsoft.com/office/drawing/2014/main" id="{D0A27571-BAAE-D94C-A078-425CC377B872}"/>
              </a:ext>
            </a:extLst>
          </p:cNvPr>
          <p:cNvSpPr/>
          <p:nvPr/>
        </p:nvSpPr>
        <p:spPr>
          <a:xfrm>
            <a:off x="2853823" y="6316447"/>
            <a:ext cx="771199" cy="812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EACA741C-C183-A044-9C79-87004D81BB28}"/>
              </a:ext>
            </a:extLst>
          </p:cNvPr>
          <p:cNvGrpSpPr/>
          <p:nvPr/>
        </p:nvGrpSpPr>
        <p:grpSpPr>
          <a:xfrm>
            <a:off x="5374677" y="4436357"/>
            <a:ext cx="6559870" cy="2294573"/>
            <a:chOff x="1817130" y="4045258"/>
            <a:chExt cx="7526360" cy="1885042"/>
          </a:xfrm>
        </p:grpSpPr>
        <p:sp>
          <p:nvSpPr>
            <p:cNvPr id="20" name="TextBox 19">
              <a:extLst>
                <a:ext uri="{FF2B5EF4-FFF2-40B4-BE49-F238E27FC236}">
                  <a16:creationId xmlns:a16="http://schemas.microsoft.com/office/drawing/2014/main" id="{CFEA21ED-F9A9-E749-86B7-FFB89248CFB7}"/>
                </a:ext>
              </a:extLst>
            </p:cNvPr>
            <p:cNvSpPr txBox="1"/>
            <p:nvPr/>
          </p:nvSpPr>
          <p:spPr>
            <a:xfrm>
              <a:off x="1817130" y="4821940"/>
              <a:ext cx="1666357" cy="758536"/>
            </a:xfrm>
            <a:prstGeom prst="rect">
              <a:avLst/>
            </a:prstGeom>
            <a:noFill/>
          </p:spPr>
          <p:txBody>
            <a:bodyPr wrap="square" rtlCol="0">
              <a:spAutoFit/>
            </a:bodyPr>
            <a:lstStyle/>
            <a:p>
              <a:pPr algn="ctr"/>
              <a:r>
                <a:rPr lang="en-US" dirty="0"/>
                <a:t>Myopia associated SNPs</a:t>
              </a:r>
            </a:p>
          </p:txBody>
        </p:sp>
        <p:sp>
          <p:nvSpPr>
            <p:cNvPr id="21" name="TextBox 20">
              <a:extLst>
                <a:ext uri="{FF2B5EF4-FFF2-40B4-BE49-F238E27FC236}">
                  <a16:creationId xmlns:a16="http://schemas.microsoft.com/office/drawing/2014/main" id="{5967B759-6EB6-F242-960F-8086F9CA4790}"/>
                </a:ext>
              </a:extLst>
            </p:cNvPr>
            <p:cNvSpPr txBox="1"/>
            <p:nvPr/>
          </p:nvSpPr>
          <p:spPr>
            <a:xfrm>
              <a:off x="4851699" y="5056259"/>
              <a:ext cx="1196150" cy="303414"/>
            </a:xfrm>
            <a:prstGeom prst="rect">
              <a:avLst/>
            </a:prstGeom>
            <a:noFill/>
          </p:spPr>
          <p:txBody>
            <a:bodyPr wrap="square" rtlCol="0">
              <a:spAutoFit/>
            </a:bodyPr>
            <a:lstStyle/>
            <a:p>
              <a:pPr algn="ctr"/>
              <a:r>
                <a:rPr lang="en-US" dirty="0"/>
                <a:t>Myopia</a:t>
              </a:r>
            </a:p>
          </p:txBody>
        </p:sp>
        <p:sp>
          <p:nvSpPr>
            <p:cNvPr id="22" name="TextBox 21">
              <a:extLst>
                <a:ext uri="{FF2B5EF4-FFF2-40B4-BE49-F238E27FC236}">
                  <a16:creationId xmlns:a16="http://schemas.microsoft.com/office/drawing/2014/main" id="{6100478B-6BE4-214B-A562-B38286DEB4B6}"/>
                </a:ext>
              </a:extLst>
            </p:cNvPr>
            <p:cNvSpPr txBox="1"/>
            <p:nvPr/>
          </p:nvSpPr>
          <p:spPr>
            <a:xfrm>
              <a:off x="7786539" y="4944203"/>
              <a:ext cx="1556951" cy="986097"/>
            </a:xfrm>
            <a:prstGeom prst="rect">
              <a:avLst/>
            </a:prstGeom>
            <a:noFill/>
          </p:spPr>
          <p:txBody>
            <a:bodyPr wrap="square" rtlCol="0">
              <a:spAutoFit/>
            </a:bodyPr>
            <a:lstStyle/>
            <a:p>
              <a:pPr algn="ctr"/>
              <a:r>
                <a:rPr lang="en-US" dirty="0"/>
                <a:t>Educational attainment</a:t>
              </a:r>
            </a:p>
          </p:txBody>
        </p:sp>
        <p:cxnSp>
          <p:nvCxnSpPr>
            <p:cNvPr id="23" name="Straight Arrow Connector 22">
              <a:extLst>
                <a:ext uri="{FF2B5EF4-FFF2-40B4-BE49-F238E27FC236}">
                  <a16:creationId xmlns:a16="http://schemas.microsoft.com/office/drawing/2014/main" id="{4E15A982-F653-C644-B5BF-BAE7F5539484}"/>
                </a:ext>
              </a:extLst>
            </p:cNvPr>
            <p:cNvCxnSpPr>
              <a:cxnSpLocks/>
              <a:stCxn id="20" idx="3"/>
              <a:endCxn id="21" idx="1"/>
            </p:cNvCxnSpPr>
            <p:nvPr/>
          </p:nvCxnSpPr>
          <p:spPr>
            <a:xfrm>
              <a:off x="3483487" y="5201208"/>
              <a:ext cx="1368213" cy="6759"/>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01E1778-E219-5940-8A83-DC4A010FED11}"/>
                </a:ext>
              </a:extLst>
            </p:cNvPr>
            <p:cNvCxnSpPr>
              <a:cxnSpLocks/>
              <a:stCxn id="21" idx="3"/>
              <a:endCxn id="22" idx="1"/>
            </p:cNvCxnSpPr>
            <p:nvPr/>
          </p:nvCxnSpPr>
          <p:spPr>
            <a:xfrm>
              <a:off x="6047850" y="5207966"/>
              <a:ext cx="1738689" cy="9591"/>
            </a:xfrm>
            <a:prstGeom prst="straightConnector1">
              <a:avLst/>
            </a:prstGeom>
            <a:ln w="444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FE78198-FF29-5046-BEF6-ED52C8906456}"/>
                </a:ext>
              </a:extLst>
            </p:cNvPr>
            <p:cNvSpPr txBox="1"/>
            <p:nvPr/>
          </p:nvSpPr>
          <p:spPr>
            <a:xfrm>
              <a:off x="6204179" y="4045258"/>
              <a:ext cx="2123284" cy="303414"/>
            </a:xfrm>
            <a:prstGeom prst="rect">
              <a:avLst/>
            </a:prstGeom>
            <a:noFill/>
          </p:spPr>
          <p:txBody>
            <a:bodyPr wrap="square" rtlCol="0">
              <a:spAutoFit/>
            </a:bodyPr>
            <a:lstStyle/>
            <a:p>
              <a:pPr algn="ctr"/>
              <a:r>
                <a:rPr lang="en-US" dirty="0"/>
                <a:t>Confounder</a:t>
              </a:r>
            </a:p>
          </p:txBody>
        </p:sp>
        <p:cxnSp>
          <p:nvCxnSpPr>
            <p:cNvPr id="26" name="Straight Arrow Connector 25">
              <a:extLst>
                <a:ext uri="{FF2B5EF4-FFF2-40B4-BE49-F238E27FC236}">
                  <a16:creationId xmlns:a16="http://schemas.microsoft.com/office/drawing/2014/main" id="{BB00F498-1CBC-674D-9B2E-7FBB349AB365}"/>
                </a:ext>
              </a:extLst>
            </p:cNvPr>
            <p:cNvCxnSpPr>
              <a:cxnSpLocks/>
              <a:stCxn id="25" idx="2"/>
              <a:endCxn id="21" idx="0"/>
            </p:cNvCxnSpPr>
            <p:nvPr/>
          </p:nvCxnSpPr>
          <p:spPr>
            <a:xfrm flipH="1">
              <a:off x="5449774" y="4348672"/>
              <a:ext cx="1816047" cy="707587"/>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4FBD6E1-DC7A-B247-8D7B-13FB804315D8}"/>
                </a:ext>
              </a:extLst>
            </p:cNvPr>
            <p:cNvCxnSpPr>
              <a:cxnSpLocks/>
              <a:stCxn id="25" idx="2"/>
              <a:endCxn id="22" idx="0"/>
            </p:cNvCxnSpPr>
            <p:nvPr/>
          </p:nvCxnSpPr>
          <p:spPr>
            <a:xfrm>
              <a:off x="7265821" y="4348672"/>
              <a:ext cx="1299194" cy="59553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5C089802-2A34-4F48-AAF4-C2266BB498F7}"/>
                </a:ext>
              </a:extLst>
            </p:cNvPr>
            <p:cNvCxnSpPr>
              <a:cxnSpLocks/>
              <a:stCxn id="25" idx="1"/>
              <a:endCxn id="20" idx="0"/>
            </p:cNvCxnSpPr>
            <p:nvPr/>
          </p:nvCxnSpPr>
          <p:spPr>
            <a:xfrm rot="10800000" flipV="1">
              <a:off x="2650308" y="4196965"/>
              <a:ext cx="3553871" cy="624975"/>
            </a:xfrm>
            <a:prstGeom prst="curvedConnector2">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33CDA512-6226-9141-8348-CC298D1758CE}"/>
                </a:ext>
              </a:extLst>
            </p:cNvPr>
            <p:cNvCxnSpPr>
              <a:cxnSpLocks/>
              <a:stCxn id="20" idx="2"/>
              <a:endCxn id="22" idx="2"/>
            </p:cNvCxnSpPr>
            <p:nvPr/>
          </p:nvCxnSpPr>
          <p:spPr>
            <a:xfrm rot="5400000" flipH="1" flipV="1">
              <a:off x="5562879" y="2578341"/>
              <a:ext cx="89563" cy="5914706"/>
            </a:xfrm>
            <a:prstGeom prst="curvedConnector3">
              <a:avLst>
                <a:gd name="adj1" fmla="val -209684"/>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43" name="Multiply 42">
            <a:extLst>
              <a:ext uri="{FF2B5EF4-FFF2-40B4-BE49-F238E27FC236}">
                <a16:creationId xmlns:a16="http://schemas.microsoft.com/office/drawing/2014/main" id="{F310F426-618A-7340-8301-15F373AB6525}"/>
              </a:ext>
            </a:extLst>
          </p:cNvPr>
          <p:cNvSpPr/>
          <p:nvPr/>
        </p:nvSpPr>
        <p:spPr>
          <a:xfrm>
            <a:off x="6988495" y="4371458"/>
            <a:ext cx="771199" cy="812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Multiply 43">
            <a:extLst>
              <a:ext uri="{FF2B5EF4-FFF2-40B4-BE49-F238E27FC236}">
                <a16:creationId xmlns:a16="http://schemas.microsoft.com/office/drawing/2014/main" id="{7B5DF312-B849-DD4D-BD75-F181C8B63110}"/>
              </a:ext>
            </a:extLst>
          </p:cNvPr>
          <p:cNvSpPr/>
          <p:nvPr/>
        </p:nvSpPr>
        <p:spPr>
          <a:xfrm>
            <a:off x="7851999" y="6066896"/>
            <a:ext cx="771199" cy="812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7636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CE31A-BB0E-3544-9FCA-34ECBC668641}"/>
              </a:ext>
            </a:extLst>
          </p:cNvPr>
          <p:cNvSpPr>
            <a:spLocks noGrp="1"/>
          </p:cNvSpPr>
          <p:nvPr>
            <p:ph type="title"/>
          </p:nvPr>
        </p:nvSpPr>
        <p:spPr/>
        <p:txBody>
          <a:bodyPr/>
          <a:lstStyle/>
          <a:p>
            <a:endParaRPr lang="en-US"/>
          </a:p>
        </p:txBody>
      </p:sp>
      <p:pic>
        <p:nvPicPr>
          <p:cNvPr id="5" name="Content Placeholder 4" descr="A screenshot of a social media post&#10;&#10;Description automatically generated">
            <a:extLst>
              <a:ext uri="{FF2B5EF4-FFF2-40B4-BE49-F238E27FC236}">
                <a16:creationId xmlns:a16="http://schemas.microsoft.com/office/drawing/2014/main" id="{5AD8D957-932D-3243-85AB-7686A14AF11F}"/>
              </a:ext>
            </a:extLst>
          </p:cNvPr>
          <p:cNvPicPr>
            <a:picLocks noGrp="1" noChangeAspect="1"/>
          </p:cNvPicPr>
          <p:nvPr>
            <p:ph idx="1"/>
          </p:nvPr>
        </p:nvPicPr>
        <p:blipFill>
          <a:blip r:embed="rId2"/>
          <a:stretch>
            <a:fillRect/>
          </a:stretch>
        </p:blipFill>
        <p:spPr>
          <a:xfrm>
            <a:off x="5410200" y="0"/>
            <a:ext cx="6172199" cy="6818128"/>
          </a:xfrm>
        </p:spPr>
      </p:pic>
      <p:sp>
        <p:nvSpPr>
          <p:cNvPr id="6" name="TextBox 5">
            <a:extLst>
              <a:ext uri="{FF2B5EF4-FFF2-40B4-BE49-F238E27FC236}">
                <a16:creationId xmlns:a16="http://schemas.microsoft.com/office/drawing/2014/main" id="{456557ED-73B0-5D45-A331-DCC1ADDF534D}"/>
              </a:ext>
            </a:extLst>
          </p:cNvPr>
          <p:cNvSpPr txBox="1"/>
          <p:nvPr/>
        </p:nvSpPr>
        <p:spPr>
          <a:xfrm>
            <a:off x="609601" y="2849318"/>
            <a:ext cx="3276599" cy="1200329"/>
          </a:xfrm>
          <a:prstGeom prst="rect">
            <a:avLst/>
          </a:prstGeom>
          <a:noFill/>
        </p:spPr>
        <p:txBody>
          <a:bodyPr wrap="square" rtlCol="0">
            <a:spAutoFit/>
          </a:bodyPr>
          <a:lstStyle/>
          <a:p>
            <a:r>
              <a:rPr lang="en-US" dirty="0"/>
              <a:t>ALSPAC, unrelated individuals, </a:t>
            </a:r>
          </a:p>
          <a:p>
            <a:endParaRPr lang="en-US" dirty="0"/>
          </a:p>
          <a:p>
            <a:r>
              <a:rPr lang="en-US" dirty="0"/>
              <a:t>MR suggests height affects IQ and academic attainment.</a:t>
            </a:r>
          </a:p>
        </p:txBody>
      </p:sp>
    </p:spTree>
    <p:extLst>
      <p:ext uri="{BB962C8B-B14F-4D97-AF65-F5344CB8AC3E}">
        <p14:creationId xmlns:p14="http://schemas.microsoft.com/office/powerpoint/2010/main" val="462411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6420549E-E55E-3546-8ADC-05F46A38691A}"/>
              </a:ext>
            </a:extLst>
          </p:cNvPr>
          <p:cNvPicPr>
            <a:picLocks noChangeAspect="1"/>
          </p:cNvPicPr>
          <p:nvPr/>
        </p:nvPicPr>
        <p:blipFill>
          <a:blip r:embed="rId3"/>
          <a:stretch>
            <a:fillRect/>
          </a:stretch>
        </p:blipFill>
        <p:spPr>
          <a:xfrm>
            <a:off x="0" y="0"/>
            <a:ext cx="12192000" cy="5173419"/>
          </a:xfrm>
          <a:prstGeom prst="rect">
            <a:avLst/>
          </a:prstGeom>
        </p:spPr>
      </p:pic>
      <p:sp>
        <p:nvSpPr>
          <p:cNvPr id="10" name="TextBox 9">
            <a:extLst>
              <a:ext uri="{FF2B5EF4-FFF2-40B4-BE49-F238E27FC236}">
                <a16:creationId xmlns:a16="http://schemas.microsoft.com/office/drawing/2014/main" id="{53827ED8-1D85-894D-8BF0-F2756B76F321}"/>
              </a:ext>
            </a:extLst>
          </p:cNvPr>
          <p:cNvSpPr txBox="1"/>
          <p:nvPr/>
        </p:nvSpPr>
        <p:spPr>
          <a:xfrm>
            <a:off x="1028700" y="5694119"/>
            <a:ext cx="10668000" cy="369332"/>
          </a:xfrm>
          <a:prstGeom prst="rect">
            <a:avLst/>
          </a:prstGeom>
          <a:noFill/>
        </p:spPr>
        <p:txBody>
          <a:bodyPr wrap="square" rtlCol="0">
            <a:spAutoFit/>
          </a:bodyPr>
          <a:lstStyle/>
          <a:p>
            <a:r>
              <a:rPr lang="en-US" dirty="0"/>
              <a:t>UK Biobank, unrelated individuals – MR suggests BMI/height affects education.</a:t>
            </a:r>
          </a:p>
        </p:txBody>
      </p:sp>
    </p:spTree>
    <p:extLst>
      <p:ext uri="{BB962C8B-B14F-4D97-AF65-F5344CB8AC3E}">
        <p14:creationId xmlns:p14="http://schemas.microsoft.com/office/powerpoint/2010/main" val="1567019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E7203-6178-F944-AA2C-929264716038}"/>
              </a:ext>
            </a:extLst>
          </p:cNvPr>
          <p:cNvSpPr>
            <a:spLocks noGrp="1"/>
          </p:cNvSpPr>
          <p:nvPr>
            <p:ph type="title"/>
          </p:nvPr>
        </p:nvSpPr>
        <p:spPr/>
        <p:txBody>
          <a:bodyPr/>
          <a:lstStyle/>
          <a:p>
            <a:endParaRPr lang="en-US"/>
          </a:p>
        </p:txBody>
      </p:sp>
      <p:pic>
        <p:nvPicPr>
          <p:cNvPr id="7" name="Content Placeholder 6" descr="A screenshot of a cell phone&#10;&#10;Description automatically generated">
            <a:extLst>
              <a:ext uri="{FF2B5EF4-FFF2-40B4-BE49-F238E27FC236}">
                <a16:creationId xmlns:a16="http://schemas.microsoft.com/office/drawing/2014/main" id="{3A986504-9744-A145-B4E3-81279CA0CCEC}"/>
              </a:ext>
            </a:extLst>
          </p:cNvPr>
          <p:cNvPicPr>
            <a:picLocks noGrp="1" noChangeAspect="1"/>
          </p:cNvPicPr>
          <p:nvPr>
            <p:ph idx="1"/>
          </p:nvPr>
        </p:nvPicPr>
        <p:blipFill rotWithShape="1">
          <a:blip r:embed="rId2">
            <a:extLst>
              <a:ext uri="{28A0092B-C50C-407E-A947-70E740481C1C}">
                <a14:useLocalDpi xmlns:a14="http://schemas.microsoft.com/office/drawing/2010/main"/>
              </a:ext>
            </a:extLst>
          </a:blip>
          <a:srcRect/>
          <a:stretch/>
        </p:blipFill>
        <p:spPr>
          <a:xfrm>
            <a:off x="3142584" y="881596"/>
            <a:ext cx="8719215" cy="5547779"/>
          </a:xfrm>
        </p:spPr>
      </p:pic>
      <p:sp>
        <p:nvSpPr>
          <p:cNvPr id="9" name="Oval 8">
            <a:extLst>
              <a:ext uri="{FF2B5EF4-FFF2-40B4-BE49-F238E27FC236}">
                <a16:creationId xmlns:a16="http://schemas.microsoft.com/office/drawing/2014/main" id="{4697DB49-54B8-AA4A-8A2A-0BF78BA29C93}"/>
              </a:ext>
            </a:extLst>
          </p:cNvPr>
          <p:cNvSpPr/>
          <p:nvPr/>
        </p:nvSpPr>
        <p:spPr>
          <a:xfrm>
            <a:off x="8432800" y="1690688"/>
            <a:ext cx="1397000" cy="646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E05BB5B-9DF5-FA47-B02E-304284C17EFD}"/>
              </a:ext>
            </a:extLst>
          </p:cNvPr>
          <p:cNvSpPr txBox="1"/>
          <p:nvPr/>
        </p:nvSpPr>
        <p:spPr>
          <a:xfrm>
            <a:off x="355600" y="2013744"/>
            <a:ext cx="2786984" cy="3939540"/>
          </a:xfrm>
          <a:prstGeom prst="rect">
            <a:avLst/>
          </a:prstGeom>
          <a:noFill/>
        </p:spPr>
        <p:txBody>
          <a:bodyPr wrap="square" rtlCol="0">
            <a:spAutoFit/>
          </a:bodyPr>
          <a:lstStyle/>
          <a:p>
            <a:r>
              <a:rPr lang="en-US" dirty="0"/>
              <a:t>Comparison of ROSLA and MR estimates of effect of education on a range of phenotypes in the UK Biobank.</a:t>
            </a:r>
          </a:p>
          <a:p>
            <a:endParaRPr lang="en-US" dirty="0"/>
          </a:p>
          <a:p>
            <a:r>
              <a:rPr lang="en-US" dirty="0"/>
              <a:t>MR in unrelated individuals suggests education affects height.</a:t>
            </a:r>
          </a:p>
          <a:p>
            <a:endParaRPr lang="en-US" dirty="0"/>
          </a:p>
          <a:p>
            <a:endParaRPr lang="en-US" sz="1000" dirty="0"/>
          </a:p>
          <a:p>
            <a:endParaRPr lang="en-GB" sz="1000" dirty="0"/>
          </a:p>
          <a:p>
            <a:r>
              <a:rPr lang="en-GB" sz="1000" dirty="0"/>
              <a:t>N. M. Davies, M. Dickson, G. Davey Smith, F. Windmeijer, G. J. van den Berg, The effect of education on adult mortality, health, and income: triangulating across genetic and policy reforms (2018), doi:</a:t>
            </a:r>
            <a:r>
              <a:rPr lang="en-GB" sz="1000" dirty="0">
                <a:hlinkClick r:id="rId3"/>
              </a:rPr>
              <a:t>10.1101/250068</a:t>
            </a:r>
            <a:r>
              <a:rPr lang="en-GB" sz="1000" dirty="0"/>
              <a:t>.</a:t>
            </a:r>
            <a:endParaRPr lang="en-GB" sz="1000" dirty="0">
              <a:effectLst/>
            </a:endParaRPr>
          </a:p>
        </p:txBody>
      </p:sp>
    </p:spTree>
    <p:extLst>
      <p:ext uri="{BB962C8B-B14F-4D97-AF65-F5344CB8AC3E}">
        <p14:creationId xmlns:p14="http://schemas.microsoft.com/office/powerpoint/2010/main" val="1733497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1F9BA-A0B0-5248-8B1B-47A448B07574}"/>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F07DE4CD-6DCF-DA46-90BA-6DC05148DC36}"/>
              </a:ext>
            </a:extLst>
          </p:cNvPr>
          <p:cNvPicPr>
            <a:picLocks noGrp="1" noChangeAspect="1"/>
          </p:cNvPicPr>
          <p:nvPr>
            <p:ph idx="1"/>
          </p:nvPr>
        </p:nvPicPr>
        <p:blipFill>
          <a:blip r:embed="rId2"/>
          <a:stretch>
            <a:fillRect/>
          </a:stretch>
        </p:blipFill>
        <p:spPr>
          <a:xfrm>
            <a:off x="2562785" y="1825625"/>
            <a:ext cx="7066429" cy="4351338"/>
          </a:xfrm>
        </p:spPr>
      </p:pic>
    </p:spTree>
    <p:extLst>
      <p:ext uri="{BB962C8B-B14F-4D97-AF65-F5344CB8AC3E}">
        <p14:creationId xmlns:p14="http://schemas.microsoft.com/office/powerpoint/2010/main" val="3696186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0DE60E-BD9A-D24F-A661-770AAA5E6187}"/>
              </a:ext>
            </a:extLst>
          </p:cNvPr>
          <p:cNvSpPr>
            <a:spLocks noGrp="1"/>
          </p:cNvSpPr>
          <p:nvPr>
            <p:ph idx="1"/>
          </p:nvPr>
        </p:nvSpPr>
        <p:spPr/>
        <p:txBody>
          <a:bodyPr/>
          <a:lstStyle/>
          <a:p>
            <a:r>
              <a:rPr lang="en-US" dirty="0"/>
              <a:t>Questions very welcome! </a:t>
            </a:r>
          </a:p>
          <a:p>
            <a:r>
              <a:rPr lang="en-US" dirty="0"/>
              <a:t>Please feel free to interrupt at any time, I’m happy to clarify, discuss, debate, whatever.</a:t>
            </a:r>
          </a:p>
        </p:txBody>
      </p:sp>
    </p:spTree>
    <p:extLst>
      <p:ext uri="{BB962C8B-B14F-4D97-AF65-F5344CB8AC3E}">
        <p14:creationId xmlns:p14="http://schemas.microsoft.com/office/powerpoint/2010/main" val="2259705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A13B-7CB7-2A4C-96A3-16BFE4ED37C5}"/>
              </a:ext>
            </a:extLst>
          </p:cNvPr>
          <p:cNvSpPr>
            <a:spLocks noGrp="1"/>
          </p:cNvSpPr>
          <p:nvPr>
            <p:ph type="title"/>
          </p:nvPr>
        </p:nvSpPr>
        <p:spPr/>
        <p:txBody>
          <a:bodyPr/>
          <a:lstStyle/>
          <a:p>
            <a:r>
              <a:rPr lang="en-US" b="1" u="sng" dirty="0"/>
              <a:t>Limitations to conventional MR studies</a:t>
            </a:r>
          </a:p>
        </p:txBody>
      </p:sp>
      <p:sp>
        <p:nvSpPr>
          <p:cNvPr id="3" name="Content Placeholder 2">
            <a:extLst>
              <a:ext uri="{FF2B5EF4-FFF2-40B4-BE49-F238E27FC236}">
                <a16:creationId xmlns:a16="http://schemas.microsoft.com/office/drawing/2014/main" id="{D7045F30-6B2B-1A4D-887B-BD98850ED0F9}"/>
              </a:ext>
            </a:extLst>
          </p:cNvPr>
          <p:cNvSpPr>
            <a:spLocks noGrp="1"/>
          </p:cNvSpPr>
          <p:nvPr>
            <p:ph idx="1"/>
          </p:nvPr>
        </p:nvSpPr>
        <p:spPr>
          <a:xfrm>
            <a:off x="838200" y="1825625"/>
            <a:ext cx="10515600" cy="3630295"/>
          </a:xfrm>
        </p:spPr>
        <p:txBody>
          <a:bodyPr>
            <a:normAutofit lnSpcReduction="10000"/>
          </a:bodyPr>
          <a:lstStyle/>
          <a:p>
            <a:r>
              <a:rPr lang="en-US" dirty="0"/>
              <a:t>Used samples of unrelated individuals</a:t>
            </a:r>
          </a:p>
          <a:p>
            <a:pPr lvl="1"/>
            <a:r>
              <a:rPr lang="en-US" dirty="0"/>
              <a:t>Controlled for standard covariates (age, sex, PCs)</a:t>
            </a:r>
          </a:p>
          <a:p>
            <a:r>
              <a:rPr lang="en-US" dirty="0"/>
              <a:t>Requires assumption that what is true within families is also true across populations, i.e. random distribution of height and BMI genetic variants</a:t>
            </a:r>
          </a:p>
          <a:p>
            <a:r>
              <a:rPr lang="en-US" dirty="0"/>
              <a:t>There are reasons to think this may not hold:</a:t>
            </a:r>
          </a:p>
          <a:p>
            <a:pPr lvl="1"/>
            <a:r>
              <a:rPr lang="en-US" dirty="0"/>
              <a:t>Fine scale population structure (Haworth et al 2019, </a:t>
            </a:r>
            <a:r>
              <a:rPr lang="en-US" dirty="0" err="1"/>
              <a:t>Abdellaoui</a:t>
            </a:r>
            <a:r>
              <a:rPr lang="en-US" dirty="0"/>
              <a:t> et al 2019)</a:t>
            </a:r>
          </a:p>
          <a:p>
            <a:pPr lvl="1"/>
            <a:r>
              <a:rPr lang="en-US" dirty="0"/>
              <a:t>Dynastic effects (Plomin and </a:t>
            </a:r>
            <a:r>
              <a:rPr lang="en-US" dirty="0" err="1"/>
              <a:t>Bergeman</a:t>
            </a:r>
            <a:r>
              <a:rPr lang="en-US" dirty="0"/>
              <a:t> 1991)</a:t>
            </a:r>
          </a:p>
          <a:p>
            <a:pPr lvl="1"/>
            <a:r>
              <a:rPr lang="en-US" dirty="0"/>
              <a:t>Assortative mating (Wright 1921)</a:t>
            </a:r>
          </a:p>
          <a:p>
            <a:pPr lvl="1"/>
            <a:endParaRPr lang="en-US" dirty="0"/>
          </a:p>
          <a:p>
            <a:pPr lvl="1"/>
            <a:endParaRPr lang="en-US" dirty="0"/>
          </a:p>
          <a:p>
            <a:endParaRPr lang="en-US" dirty="0"/>
          </a:p>
          <a:p>
            <a:endParaRPr lang="en-US" dirty="0"/>
          </a:p>
        </p:txBody>
      </p:sp>
      <p:sp>
        <p:nvSpPr>
          <p:cNvPr id="5" name="TextBox 4">
            <a:extLst>
              <a:ext uri="{FF2B5EF4-FFF2-40B4-BE49-F238E27FC236}">
                <a16:creationId xmlns:a16="http://schemas.microsoft.com/office/drawing/2014/main" id="{247CE875-B4C7-ED49-A9A3-705D576B4D4F}"/>
              </a:ext>
            </a:extLst>
          </p:cNvPr>
          <p:cNvSpPr txBox="1"/>
          <p:nvPr/>
        </p:nvSpPr>
        <p:spPr>
          <a:xfrm>
            <a:off x="838200" y="5455920"/>
            <a:ext cx="10124440" cy="1631216"/>
          </a:xfrm>
          <a:prstGeom prst="rect">
            <a:avLst/>
          </a:prstGeom>
          <a:noFill/>
        </p:spPr>
        <p:txBody>
          <a:bodyPr wrap="square" rtlCol="0">
            <a:spAutoFit/>
          </a:bodyPr>
          <a:lstStyle/>
          <a:p>
            <a:r>
              <a:rPr lang="en-GB" sz="1000" dirty="0"/>
              <a:t>A. </a:t>
            </a:r>
            <a:r>
              <a:rPr lang="en-GB" sz="1000" dirty="0" err="1"/>
              <a:t>Abdellaoui</a:t>
            </a:r>
            <a:r>
              <a:rPr lang="en-GB" sz="1000" dirty="0"/>
              <a:t>, D. Hugh-Jones, L. </a:t>
            </a:r>
            <a:r>
              <a:rPr lang="en-GB" sz="1000" dirty="0" err="1"/>
              <a:t>Yengo</a:t>
            </a:r>
            <a:r>
              <a:rPr lang="en-GB" sz="1000" dirty="0"/>
              <a:t>, K. E. Kemper, M. G. Nivard, L. </a:t>
            </a:r>
            <a:r>
              <a:rPr lang="en-GB" sz="1000" dirty="0" err="1"/>
              <a:t>Veul</a:t>
            </a:r>
            <a:r>
              <a:rPr lang="en-GB" sz="1000" dirty="0"/>
              <a:t>, Y. Holtz, B. P. </a:t>
            </a:r>
            <a:r>
              <a:rPr lang="en-GB" sz="1000" dirty="0" err="1"/>
              <a:t>Zietsch</a:t>
            </a:r>
            <a:r>
              <a:rPr lang="en-GB" sz="1000" dirty="0"/>
              <a:t>, T. M. </a:t>
            </a:r>
            <a:r>
              <a:rPr lang="en-GB" sz="1000" dirty="0" err="1"/>
              <a:t>Frayling</a:t>
            </a:r>
            <a:r>
              <a:rPr lang="en-GB" sz="1000" dirty="0"/>
              <a:t>, N. R. Wray, J. Yang, K. J. H. Verweij, P. M. Visscher, Genetic correlates of social stratification in Great Britain. </a:t>
            </a:r>
            <a:r>
              <a:rPr lang="en-GB" sz="1000" i="1" dirty="0"/>
              <a:t>Nature Human Behaviour</a:t>
            </a:r>
            <a:r>
              <a:rPr lang="en-GB" sz="1000" dirty="0"/>
              <a:t> (2019), doi:</a:t>
            </a:r>
            <a:r>
              <a:rPr lang="en-GB" sz="1000" dirty="0">
                <a:hlinkClick r:id="rId2"/>
              </a:rPr>
              <a:t>10.1038/s41562-019-0757-5</a:t>
            </a:r>
            <a:r>
              <a:rPr lang="en-GB" sz="1000" dirty="0"/>
              <a:t>. </a:t>
            </a:r>
          </a:p>
          <a:p>
            <a:r>
              <a:rPr lang="en-GB" sz="1000" dirty="0"/>
              <a:t>S. Haworth, R. Mitchell, L. Corbin, K. H. Wade, T. Dudding, A. </a:t>
            </a:r>
            <a:r>
              <a:rPr lang="en-GB" sz="1000" dirty="0" err="1"/>
              <a:t>Budu</a:t>
            </a:r>
            <a:r>
              <a:rPr lang="en-GB" sz="1000" dirty="0"/>
              <a:t>-Aggrey, D. </a:t>
            </a:r>
            <a:r>
              <a:rPr lang="en-GB" sz="1000" dirty="0" err="1"/>
              <a:t>Carslake</a:t>
            </a:r>
            <a:r>
              <a:rPr lang="en-GB" sz="1000" dirty="0"/>
              <a:t>, G. </a:t>
            </a:r>
            <a:r>
              <a:rPr lang="en-GB" sz="1000" dirty="0" err="1"/>
              <a:t>Hemani</a:t>
            </a:r>
            <a:r>
              <a:rPr lang="en-GB" sz="1000" dirty="0"/>
              <a:t>, L. Paternoster, G. D. Smith, N. Davies, D. J. Lawson, N. J. Timpson, Apparent latent structure within the UK Biobank sample has implications for epidemiological analysis. </a:t>
            </a:r>
            <a:r>
              <a:rPr lang="en-GB" sz="1000" i="1" dirty="0"/>
              <a:t>Nature Communications</a:t>
            </a:r>
            <a:r>
              <a:rPr lang="en-GB" sz="1000" dirty="0"/>
              <a:t>. </a:t>
            </a:r>
            <a:r>
              <a:rPr lang="en-GB" sz="1000" b="1" dirty="0"/>
              <a:t>10</a:t>
            </a:r>
            <a:r>
              <a:rPr lang="en-GB" sz="1000" dirty="0"/>
              <a:t> (2019), doi:</a:t>
            </a:r>
            <a:r>
              <a:rPr lang="en-GB" sz="1000" dirty="0">
                <a:hlinkClick r:id="rId3"/>
              </a:rPr>
              <a:t>10.1038/s41467-018-08219-1</a:t>
            </a:r>
            <a:r>
              <a:rPr lang="en-GB" sz="1000" dirty="0"/>
              <a:t>.</a:t>
            </a:r>
          </a:p>
          <a:p>
            <a:r>
              <a:rPr lang="en-GB" sz="1000" dirty="0"/>
              <a:t>R. Plomin, C. S. </a:t>
            </a:r>
            <a:r>
              <a:rPr lang="en-GB" sz="1000" dirty="0" err="1"/>
              <a:t>Bergeman</a:t>
            </a:r>
            <a:r>
              <a:rPr lang="en-GB" sz="1000" dirty="0"/>
              <a:t>, The nature of nurture: Genetic influence on “environmental” measures. </a:t>
            </a:r>
            <a:r>
              <a:rPr lang="en-GB" sz="1000" i="1" dirty="0"/>
              <a:t>Behavioral and Brain Sciences</a:t>
            </a:r>
            <a:r>
              <a:rPr lang="en-GB" sz="1000" dirty="0"/>
              <a:t>. </a:t>
            </a:r>
            <a:r>
              <a:rPr lang="en-GB" sz="1000" b="1" dirty="0"/>
              <a:t>14</a:t>
            </a:r>
            <a:r>
              <a:rPr lang="en-GB" sz="1000" dirty="0"/>
              <a:t>, 373–386 (1991).</a:t>
            </a:r>
          </a:p>
          <a:p>
            <a:r>
              <a:rPr lang="en-GB" sz="1000" dirty="0"/>
              <a:t>S. Wright, Systems of Mating. III. Assortative Mating Based on Somatic Resemblance. </a:t>
            </a:r>
            <a:r>
              <a:rPr lang="en-GB" sz="1000" i="1" dirty="0"/>
              <a:t>Genetics</a:t>
            </a:r>
            <a:r>
              <a:rPr lang="en-GB" sz="1000" dirty="0"/>
              <a:t>. </a:t>
            </a:r>
            <a:r>
              <a:rPr lang="en-GB" sz="1000" b="1" dirty="0"/>
              <a:t>6</a:t>
            </a:r>
            <a:r>
              <a:rPr lang="en-GB" sz="1000" dirty="0"/>
              <a:t>, 144–161 (1921).</a:t>
            </a:r>
          </a:p>
          <a:p>
            <a:r>
              <a:rPr lang="en-GB" sz="1000" dirty="0"/>
              <a:t>N. M. Davies, L. J. Howe, B. Brumpton, A. Havdahl, D. M. Evans, G. Davey Smith, Within family Mendelian randomization studies. </a:t>
            </a:r>
            <a:r>
              <a:rPr lang="en-GB" sz="1000" i="1" dirty="0"/>
              <a:t>Human Molecular Genetics</a:t>
            </a:r>
            <a:r>
              <a:rPr lang="en-GB" sz="1000" dirty="0"/>
              <a:t>. </a:t>
            </a:r>
            <a:r>
              <a:rPr lang="en-GB" sz="1000" b="1" dirty="0"/>
              <a:t>28</a:t>
            </a:r>
            <a:r>
              <a:rPr lang="en-GB" sz="1000" dirty="0"/>
              <a:t>, R170–R179 (2019).</a:t>
            </a:r>
          </a:p>
          <a:p>
            <a:r>
              <a:rPr lang="en-GB" sz="1000" dirty="0"/>
              <a:t>L.-D. Hwang, N. M. Davies, N. M. Warrington, D. M. Evans, Integrating Family-Based and Mendelian Randomization Designs. </a:t>
            </a:r>
            <a:r>
              <a:rPr lang="en-GB" sz="1000" i="1" dirty="0"/>
              <a:t>Cold Spring </a:t>
            </a:r>
            <a:r>
              <a:rPr lang="en-GB" sz="1000" i="1" dirty="0" err="1"/>
              <a:t>Harb</a:t>
            </a:r>
            <a:r>
              <a:rPr lang="en-GB" sz="1000" i="1" dirty="0"/>
              <a:t> </a:t>
            </a:r>
            <a:r>
              <a:rPr lang="en-GB" sz="1000" i="1" dirty="0" err="1"/>
              <a:t>Perspect</a:t>
            </a:r>
            <a:r>
              <a:rPr lang="en-GB" sz="1000" i="1" dirty="0"/>
              <a:t> Med</a:t>
            </a:r>
            <a:r>
              <a:rPr lang="en-GB" sz="1000" dirty="0"/>
              <a:t>, a039503 (2020).</a:t>
            </a:r>
          </a:p>
          <a:p>
            <a:endParaRPr lang="en-GB" sz="1000" dirty="0"/>
          </a:p>
          <a:p>
            <a:endParaRPr lang="en-US" sz="1000" dirty="0"/>
          </a:p>
        </p:txBody>
      </p:sp>
    </p:spTree>
    <p:extLst>
      <p:ext uri="{BB962C8B-B14F-4D97-AF65-F5344CB8AC3E}">
        <p14:creationId xmlns:p14="http://schemas.microsoft.com/office/powerpoint/2010/main" val="3706727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654154" y="0"/>
            <a:ext cx="9995520" cy="795647"/>
          </a:xfrm>
        </p:spPr>
        <p:txBody>
          <a:bodyPr>
            <a:normAutofit fontScale="90000"/>
          </a:bodyPr>
          <a:lstStyle/>
          <a:p>
            <a:pPr algn="l"/>
            <a:r>
              <a:rPr lang="en-GB" dirty="0"/>
              <a:t>1) Fine scale population structure</a:t>
            </a:r>
          </a:p>
        </p:txBody>
      </p:sp>
      <p:sp>
        <p:nvSpPr>
          <p:cNvPr id="6" name="TextBox 5">
            <a:extLst>
              <a:ext uri="{FF2B5EF4-FFF2-40B4-BE49-F238E27FC236}">
                <a16:creationId xmlns:a16="http://schemas.microsoft.com/office/drawing/2014/main" id="{3763402D-C4DB-CF4B-B828-277938A6501B}"/>
              </a:ext>
            </a:extLst>
          </p:cNvPr>
          <p:cNvSpPr txBox="1"/>
          <p:nvPr/>
        </p:nvSpPr>
        <p:spPr>
          <a:xfrm>
            <a:off x="1070517" y="821416"/>
            <a:ext cx="8865220" cy="2031325"/>
          </a:xfrm>
          <a:prstGeom prst="rect">
            <a:avLst/>
          </a:prstGeom>
          <a:noFill/>
        </p:spPr>
        <p:txBody>
          <a:bodyPr wrap="square" rtlCol="0">
            <a:spAutoFit/>
          </a:bodyPr>
          <a:lstStyle/>
          <a:p>
            <a:pPr marL="285750" indent="-285750">
              <a:buFont typeface="Arial" panose="020B0604020202020204" pitchFamily="34" charset="0"/>
              <a:buChar char="•"/>
            </a:pPr>
            <a:r>
              <a:rPr lang="en-GB" dirty="0"/>
              <a:t>Geographic or regional differences in allele frequency that relate to a trait of interest</a:t>
            </a:r>
            <a:r>
              <a:rPr lang="en-GB" dirty="0">
                <a:effectLst/>
              </a:rPr>
              <a:t> </a:t>
            </a:r>
          </a:p>
          <a:p>
            <a:pPr marL="285750" indent="-285750">
              <a:buFont typeface="Arial" panose="020B0604020202020204" pitchFamily="34" charset="0"/>
              <a:buChar char="•"/>
            </a:pPr>
            <a:r>
              <a:rPr lang="en-GB" dirty="0"/>
              <a:t>For example:</a:t>
            </a:r>
          </a:p>
          <a:p>
            <a:pPr marL="742950" lvl="1" indent="-285750">
              <a:buFont typeface="Arial" panose="020B0604020202020204" pitchFamily="34" charset="0"/>
              <a:buChar char="•"/>
            </a:pPr>
            <a:r>
              <a:rPr lang="en-GB" dirty="0"/>
              <a:t>People in Scotland drink more </a:t>
            </a:r>
            <a:r>
              <a:rPr lang="en-GB" dirty="0" err="1"/>
              <a:t>Irn</a:t>
            </a:r>
            <a:r>
              <a:rPr lang="en-GB" dirty="0"/>
              <a:t> </a:t>
            </a:r>
            <a:r>
              <a:rPr lang="en-GB" dirty="0" err="1"/>
              <a:t>Bru</a:t>
            </a:r>
            <a:r>
              <a:rPr lang="en-GB" dirty="0"/>
              <a:t> and have adverse health outcomes. </a:t>
            </a:r>
          </a:p>
          <a:p>
            <a:pPr marL="742950" lvl="1" indent="-285750">
              <a:buFont typeface="Arial" panose="020B0604020202020204" pitchFamily="34" charset="0"/>
              <a:buChar char="•"/>
            </a:pPr>
            <a:r>
              <a:rPr lang="en-GB" dirty="0"/>
              <a:t>Some genetic variants will also have modestly different frequencies in Scotland</a:t>
            </a:r>
          </a:p>
          <a:p>
            <a:pPr marL="742950" lvl="1" indent="-285750">
              <a:buFont typeface="Arial" panose="020B0604020202020204" pitchFamily="34" charset="0"/>
              <a:buChar char="•"/>
            </a:pPr>
            <a:r>
              <a:rPr lang="en-GB" dirty="0"/>
              <a:t>E.g. genetic variants associated with lactase persistence are more common in northern areas</a:t>
            </a:r>
          </a:p>
          <a:p>
            <a:pPr marL="742950" lvl="1" indent="-285750">
              <a:buFont typeface="Arial" panose="020B0604020202020204" pitchFamily="34" charset="0"/>
              <a:buChar char="•"/>
            </a:pPr>
            <a:r>
              <a:rPr lang="en-GB" dirty="0"/>
              <a:t>This does not imply that </a:t>
            </a:r>
            <a:r>
              <a:rPr lang="en-GB" dirty="0" err="1"/>
              <a:t>Iru</a:t>
            </a:r>
            <a:r>
              <a:rPr lang="en-GB" dirty="0"/>
              <a:t> </a:t>
            </a:r>
            <a:r>
              <a:rPr lang="en-GB" dirty="0" err="1"/>
              <a:t>Bru</a:t>
            </a:r>
            <a:r>
              <a:rPr lang="en-GB" dirty="0"/>
              <a:t> causes adverse health outcomes</a:t>
            </a:r>
          </a:p>
        </p:txBody>
      </p:sp>
      <p:pic>
        <p:nvPicPr>
          <p:cNvPr id="5" name="Picture 4">
            <a:extLst>
              <a:ext uri="{FF2B5EF4-FFF2-40B4-BE49-F238E27FC236}">
                <a16:creationId xmlns:a16="http://schemas.microsoft.com/office/drawing/2014/main" id="{6333C189-1934-1D49-804E-C0E1984DFA19}"/>
              </a:ext>
            </a:extLst>
          </p:cNvPr>
          <p:cNvPicPr/>
          <p:nvPr/>
        </p:nvPicPr>
        <p:blipFill rotWithShape="1">
          <a:blip r:embed="rId3">
            <a:extLst>
              <a:ext uri="{28A0092B-C50C-407E-A947-70E740481C1C}">
                <a14:useLocalDpi xmlns:a14="http://schemas.microsoft.com/office/drawing/2010/main"/>
              </a:ext>
            </a:extLst>
          </a:blip>
          <a:srcRect t="10898" r="49741"/>
          <a:stretch/>
        </p:blipFill>
        <p:spPr>
          <a:xfrm>
            <a:off x="3554958" y="2917618"/>
            <a:ext cx="3896338" cy="3524613"/>
          </a:xfrm>
          <a:prstGeom prst="rect">
            <a:avLst/>
          </a:prstGeom>
        </p:spPr>
      </p:pic>
      <p:pic>
        <p:nvPicPr>
          <p:cNvPr id="4" name="Picture 3" descr="A close up of a bottle&#10;&#10;Description automatically generated">
            <a:extLst>
              <a:ext uri="{FF2B5EF4-FFF2-40B4-BE49-F238E27FC236}">
                <a16:creationId xmlns:a16="http://schemas.microsoft.com/office/drawing/2014/main" id="{6A3B62E4-6C66-AF43-B51A-88CA22BD6232}"/>
              </a:ext>
            </a:extLst>
          </p:cNvPr>
          <p:cNvPicPr>
            <a:picLocks noChangeAspect="1"/>
          </p:cNvPicPr>
          <p:nvPr/>
        </p:nvPicPr>
        <p:blipFill>
          <a:blip r:embed="rId4"/>
          <a:stretch>
            <a:fillRect/>
          </a:stretch>
        </p:blipFill>
        <p:spPr>
          <a:xfrm>
            <a:off x="654154" y="3207317"/>
            <a:ext cx="2273195" cy="3650683"/>
          </a:xfrm>
          <a:prstGeom prst="rect">
            <a:avLst/>
          </a:prstGeom>
        </p:spPr>
      </p:pic>
      <p:pic>
        <p:nvPicPr>
          <p:cNvPr id="8" name="Picture 7" descr="A close up of a map&#10;&#10;Description automatically generated">
            <a:extLst>
              <a:ext uri="{FF2B5EF4-FFF2-40B4-BE49-F238E27FC236}">
                <a16:creationId xmlns:a16="http://schemas.microsoft.com/office/drawing/2014/main" id="{A975AE3D-C74D-574B-BE06-E2FCF07D9F50}"/>
              </a:ext>
            </a:extLst>
          </p:cNvPr>
          <p:cNvPicPr>
            <a:picLocks noChangeAspect="1"/>
          </p:cNvPicPr>
          <p:nvPr/>
        </p:nvPicPr>
        <p:blipFill>
          <a:blip r:embed="rId5"/>
          <a:stretch>
            <a:fillRect/>
          </a:stretch>
        </p:blipFill>
        <p:spPr>
          <a:xfrm>
            <a:off x="7743396" y="2917618"/>
            <a:ext cx="4448604" cy="4164477"/>
          </a:xfrm>
          <a:prstGeom prst="rect">
            <a:avLst/>
          </a:prstGeom>
        </p:spPr>
      </p:pic>
      <p:sp>
        <p:nvSpPr>
          <p:cNvPr id="9" name="TextBox 8">
            <a:extLst>
              <a:ext uri="{FF2B5EF4-FFF2-40B4-BE49-F238E27FC236}">
                <a16:creationId xmlns:a16="http://schemas.microsoft.com/office/drawing/2014/main" id="{604B8281-D715-D647-A867-A7DD6BCF4F78}"/>
              </a:ext>
            </a:extLst>
          </p:cNvPr>
          <p:cNvSpPr txBox="1"/>
          <p:nvPr/>
        </p:nvSpPr>
        <p:spPr>
          <a:xfrm>
            <a:off x="2415007" y="6374209"/>
            <a:ext cx="5535931" cy="707886"/>
          </a:xfrm>
          <a:prstGeom prst="rect">
            <a:avLst/>
          </a:prstGeom>
          <a:noFill/>
        </p:spPr>
        <p:txBody>
          <a:bodyPr wrap="square" rtlCol="0">
            <a:spAutoFit/>
          </a:bodyPr>
          <a:lstStyle/>
          <a:p>
            <a:r>
              <a:rPr lang="en-GB" sz="1000" dirty="0"/>
              <a:t>G. Davey Smith, D. A. Lawlor, N. J. Timpson, J. </a:t>
            </a:r>
            <a:r>
              <a:rPr lang="en-GB" sz="1000" dirty="0" err="1"/>
              <a:t>Baban</a:t>
            </a:r>
            <a:r>
              <a:rPr lang="en-GB" sz="1000" dirty="0"/>
              <a:t>, M. </a:t>
            </a:r>
            <a:r>
              <a:rPr lang="en-GB" sz="1000" dirty="0" err="1"/>
              <a:t>Kiessling</a:t>
            </a:r>
            <a:r>
              <a:rPr lang="en-GB" sz="1000" dirty="0"/>
              <a:t>, I. N. M. Day, S. Ebrahim, Lactase persistence-related genetic variant: population substructure and health outcomes. </a:t>
            </a:r>
            <a:r>
              <a:rPr lang="en-GB" sz="1000" i="1" dirty="0"/>
              <a:t>Eur J Hum Genet</a:t>
            </a:r>
            <a:r>
              <a:rPr lang="en-GB" sz="1000" dirty="0"/>
              <a:t>. </a:t>
            </a:r>
            <a:r>
              <a:rPr lang="en-GB" sz="1000" b="1" dirty="0"/>
              <a:t>17</a:t>
            </a:r>
            <a:r>
              <a:rPr lang="en-GB" sz="1000" dirty="0"/>
              <a:t>, 357–367 (2009).</a:t>
            </a:r>
          </a:p>
          <a:p>
            <a:endParaRPr lang="en-US" sz="1000" dirty="0"/>
          </a:p>
        </p:txBody>
      </p:sp>
    </p:spTree>
    <p:extLst>
      <p:ext uri="{BB962C8B-B14F-4D97-AF65-F5344CB8AC3E}">
        <p14:creationId xmlns:p14="http://schemas.microsoft.com/office/powerpoint/2010/main" val="1115848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888380" y="587104"/>
            <a:ext cx="6172820" cy="795647"/>
          </a:xfrm>
        </p:spPr>
        <p:txBody>
          <a:bodyPr>
            <a:normAutofit fontScale="90000"/>
          </a:bodyPr>
          <a:lstStyle/>
          <a:p>
            <a:pPr algn="l"/>
            <a:r>
              <a:rPr lang="en-GB" dirty="0"/>
              <a:t>2) Dynastic effects</a:t>
            </a:r>
          </a:p>
        </p:txBody>
      </p:sp>
      <p:sp>
        <p:nvSpPr>
          <p:cNvPr id="6" name="TextBox 5">
            <a:extLst>
              <a:ext uri="{FF2B5EF4-FFF2-40B4-BE49-F238E27FC236}">
                <a16:creationId xmlns:a16="http://schemas.microsoft.com/office/drawing/2014/main" id="{3763402D-C4DB-CF4B-B828-277938A6501B}"/>
              </a:ext>
            </a:extLst>
          </p:cNvPr>
          <p:cNvSpPr txBox="1"/>
          <p:nvPr/>
        </p:nvSpPr>
        <p:spPr>
          <a:xfrm>
            <a:off x="308517" y="1382751"/>
            <a:ext cx="6968583" cy="2585323"/>
          </a:xfrm>
          <a:prstGeom prst="rect">
            <a:avLst/>
          </a:prstGeom>
          <a:noFill/>
        </p:spPr>
        <p:txBody>
          <a:bodyPr wrap="square" rtlCol="0">
            <a:spAutoFit/>
          </a:bodyPr>
          <a:lstStyle/>
          <a:p>
            <a:pPr marL="285750" indent="-285750">
              <a:buFont typeface="Arial" panose="020B0604020202020204" pitchFamily="34" charset="0"/>
              <a:buChar char="•"/>
            </a:pPr>
            <a:r>
              <a:rPr lang="en-GB" dirty="0"/>
              <a:t>Family structure:</a:t>
            </a:r>
          </a:p>
          <a:p>
            <a:pPr marL="742950" lvl="1" indent="-285750">
              <a:buFont typeface="Arial" panose="020B0604020202020204" pitchFamily="34" charset="0"/>
              <a:buChar char="•"/>
            </a:pPr>
            <a:r>
              <a:rPr lang="en-GB" dirty="0"/>
              <a:t>dynastic effects that occur when the expression of parent’s genotype directly affects the offspring phenotype.</a:t>
            </a:r>
          </a:p>
          <a:p>
            <a:pPr marL="742950" lvl="1" indent="-285750">
              <a:buFont typeface="Arial" panose="020B0604020202020204" pitchFamily="34" charset="0"/>
              <a:buChar char="•"/>
            </a:pPr>
            <a:r>
              <a:rPr lang="en-GB" dirty="0"/>
              <a:t>For example, if more educated parents can afford tutoring for their children, leading to better educational outcomes for their offspring</a:t>
            </a:r>
          </a:p>
          <a:p>
            <a:pPr marL="742950" lvl="1" indent="-285750">
              <a:buFont typeface="Arial" panose="020B0604020202020204" pitchFamily="34" charset="0"/>
              <a:buChar char="•"/>
            </a:pPr>
            <a:r>
              <a:rPr lang="en-GB" dirty="0"/>
              <a:t>Parents and offspring genotypes correlate 50%</a:t>
            </a:r>
          </a:p>
          <a:p>
            <a:pPr marL="742950" lvl="1" indent="-285750">
              <a:buFont typeface="Arial" panose="020B0604020202020204" pitchFamily="34" charset="0"/>
              <a:buChar char="•"/>
            </a:pPr>
            <a:r>
              <a:rPr lang="en-GB" dirty="0"/>
              <a:t>Results in biased estimates of the effect of exposure in the offspring</a:t>
            </a:r>
          </a:p>
        </p:txBody>
      </p:sp>
      <p:pic>
        <p:nvPicPr>
          <p:cNvPr id="5" name="Picture 4">
            <a:extLst>
              <a:ext uri="{FF2B5EF4-FFF2-40B4-BE49-F238E27FC236}">
                <a16:creationId xmlns:a16="http://schemas.microsoft.com/office/drawing/2014/main" id="{A3129B3B-DFE2-484D-B9E4-E090F93D523E}"/>
              </a:ext>
            </a:extLst>
          </p:cNvPr>
          <p:cNvPicPr/>
          <p:nvPr/>
        </p:nvPicPr>
        <p:blipFill rotWithShape="1">
          <a:blip r:embed="rId3">
            <a:extLst>
              <a:ext uri="{28A0092B-C50C-407E-A947-70E740481C1C}">
                <a14:useLocalDpi xmlns:a14="http://schemas.microsoft.com/office/drawing/2010/main"/>
              </a:ext>
            </a:extLst>
          </a:blip>
          <a:srcRect l="53404"/>
          <a:stretch/>
        </p:blipFill>
        <p:spPr>
          <a:xfrm>
            <a:off x="7783552" y="2828718"/>
            <a:ext cx="3166946" cy="3683904"/>
          </a:xfrm>
          <a:prstGeom prst="rect">
            <a:avLst/>
          </a:prstGeom>
        </p:spPr>
      </p:pic>
      <p:pic>
        <p:nvPicPr>
          <p:cNvPr id="4" name="Picture 3" descr="A screenshot of a social media post&#10;&#10;Description automatically generated">
            <a:extLst>
              <a:ext uri="{FF2B5EF4-FFF2-40B4-BE49-F238E27FC236}">
                <a16:creationId xmlns:a16="http://schemas.microsoft.com/office/drawing/2014/main" id="{67BA7F60-89A0-AB4A-BF36-D3C423929310}"/>
              </a:ext>
            </a:extLst>
          </p:cNvPr>
          <p:cNvPicPr>
            <a:picLocks noChangeAspect="1"/>
          </p:cNvPicPr>
          <p:nvPr/>
        </p:nvPicPr>
        <p:blipFill>
          <a:blip r:embed="rId4"/>
          <a:stretch>
            <a:fillRect/>
          </a:stretch>
        </p:blipFill>
        <p:spPr>
          <a:xfrm>
            <a:off x="2358814" y="3657216"/>
            <a:ext cx="4702386" cy="3200784"/>
          </a:xfrm>
          <a:prstGeom prst="rect">
            <a:avLst/>
          </a:prstGeom>
        </p:spPr>
      </p:pic>
    </p:spTree>
    <p:extLst>
      <p:ext uri="{BB962C8B-B14F-4D97-AF65-F5344CB8AC3E}">
        <p14:creationId xmlns:p14="http://schemas.microsoft.com/office/powerpoint/2010/main" val="3855111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888380" y="587104"/>
            <a:ext cx="6934820" cy="795647"/>
          </a:xfrm>
        </p:spPr>
        <p:txBody>
          <a:bodyPr>
            <a:normAutofit fontScale="90000"/>
          </a:bodyPr>
          <a:lstStyle/>
          <a:p>
            <a:pPr algn="l"/>
            <a:r>
              <a:rPr lang="en-GB" dirty="0"/>
              <a:t>3) Assortative mating </a:t>
            </a:r>
          </a:p>
        </p:txBody>
      </p:sp>
      <p:sp>
        <p:nvSpPr>
          <p:cNvPr id="6" name="TextBox 5">
            <a:extLst>
              <a:ext uri="{FF2B5EF4-FFF2-40B4-BE49-F238E27FC236}">
                <a16:creationId xmlns:a16="http://schemas.microsoft.com/office/drawing/2014/main" id="{3763402D-C4DB-CF4B-B828-277938A6501B}"/>
              </a:ext>
            </a:extLst>
          </p:cNvPr>
          <p:cNvSpPr txBox="1"/>
          <p:nvPr/>
        </p:nvSpPr>
        <p:spPr>
          <a:xfrm>
            <a:off x="260350" y="1382751"/>
            <a:ext cx="8865220" cy="1200329"/>
          </a:xfrm>
          <a:prstGeom prst="rect">
            <a:avLst/>
          </a:prstGeom>
          <a:noFill/>
        </p:spPr>
        <p:txBody>
          <a:bodyPr wrap="square" rtlCol="0">
            <a:spAutoFit/>
          </a:bodyPr>
          <a:lstStyle/>
          <a:p>
            <a:pPr marL="285750" indent="-285750">
              <a:buFont typeface="Arial" panose="020B0604020202020204" pitchFamily="34" charset="0"/>
              <a:buChar char="•"/>
            </a:pPr>
            <a:r>
              <a:rPr lang="en-GB" dirty="0"/>
              <a:t>Assortative mating - when individuals do not choose their partners at random but select someone who is more similar to them on particular characteristics than would be expected by chance</a:t>
            </a:r>
            <a:r>
              <a:rPr lang="nb-NO" dirty="0"/>
              <a:t>.</a:t>
            </a:r>
          </a:p>
          <a:p>
            <a:pPr marL="285750" indent="-285750">
              <a:buFont typeface="Arial" panose="020B0604020202020204" pitchFamily="34" charset="0"/>
              <a:buChar char="•"/>
            </a:pPr>
            <a:endParaRPr lang="nb-NO" dirty="0"/>
          </a:p>
        </p:txBody>
      </p:sp>
      <p:pic>
        <p:nvPicPr>
          <p:cNvPr id="5" name="Picture 4" descr="A close up of a map&#10;&#10;Description automatically generated">
            <a:extLst>
              <a:ext uri="{FF2B5EF4-FFF2-40B4-BE49-F238E27FC236}">
                <a16:creationId xmlns:a16="http://schemas.microsoft.com/office/drawing/2014/main" id="{306708F9-0818-D740-9545-CEB3A4B3509F}"/>
              </a:ext>
            </a:extLst>
          </p:cNvPr>
          <p:cNvPicPr>
            <a:picLocks noChangeAspect="1"/>
          </p:cNvPicPr>
          <p:nvPr/>
        </p:nvPicPr>
        <p:blipFill>
          <a:blip r:embed="rId3"/>
          <a:stretch>
            <a:fillRect/>
          </a:stretch>
        </p:blipFill>
        <p:spPr>
          <a:xfrm>
            <a:off x="3714750" y="2169513"/>
            <a:ext cx="8216900" cy="4430275"/>
          </a:xfrm>
          <a:prstGeom prst="rect">
            <a:avLst/>
          </a:prstGeom>
        </p:spPr>
      </p:pic>
      <p:sp>
        <p:nvSpPr>
          <p:cNvPr id="7" name="TextBox 6">
            <a:extLst>
              <a:ext uri="{FF2B5EF4-FFF2-40B4-BE49-F238E27FC236}">
                <a16:creationId xmlns:a16="http://schemas.microsoft.com/office/drawing/2014/main" id="{ED7718BC-EE2A-C24A-9C87-34BDDB7BCD0B}"/>
              </a:ext>
            </a:extLst>
          </p:cNvPr>
          <p:cNvSpPr txBox="1"/>
          <p:nvPr/>
        </p:nvSpPr>
        <p:spPr>
          <a:xfrm>
            <a:off x="260350" y="2260600"/>
            <a:ext cx="3600450" cy="923330"/>
          </a:xfrm>
          <a:prstGeom prst="rect">
            <a:avLst/>
          </a:prstGeom>
          <a:noFill/>
        </p:spPr>
        <p:txBody>
          <a:bodyPr wrap="square" rtlCol="0">
            <a:spAutoFit/>
          </a:bodyPr>
          <a:lstStyle/>
          <a:p>
            <a:pPr marL="285750" indent="-285750">
              <a:buFont typeface="Arial" panose="020B0604020202020204" pitchFamily="34" charset="0"/>
              <a:buChar char="•"/>
            </a:pPr>
            <a:r>
              <a:rPr lang="en-US" dirty="0"/>
              <a:t>Assortment on education, BMI and height </a:t>
            </a:r>
          </a:p>
          <a:p>
            <a:pPr marL="285750" indent="-285750">
              <a:buFont typeface="Arial" panose="020B0604020202020204" pitchFamily="34" charset="0"/>
              <a:buChar char="•"/>
            </a:pPr>
            <a:r>
              <a:rPr lang="en-US" dirty="0"/>
              <a:t>Causes bias in MR estimates</a:t>
            </a:r>
          </a:p>
        </p:txBody>
      </p:sp>
      <p:sp>
        <p:nvSpPr>
          <p:cNvPr id="8" name="TextBox 7">
            <a:extLst>
              <a:ext uri="{FF2B5EF4-FFF2-40B4-BE49-F238E27FC236}">
                <a16:creationId xmlns:a16="http://schemas.microsoft.com/office/drawing/2014/main" id="{E8987F25-4CCB-9745-A4FF-2E90EF6D6A74}"/>
              </a:ext>
            </a:extLst>
          </p:cNvPr>
          <p:cNvSpPr txBox="1"/>
          <p:nvPr/>
        </p:nvSpPr>
        <p:spPr>
          <a:xfrm>
            <a:off x="260350" y="6136877"/>
            <a:ext cx="5628640" cy="553998"/>
          </a:xfrm>
          <a:prstGeom prst="rect">
            <a:avLst/>
          </a:prstGeom>
          <a:noFill/>
        </p:spPr>
        <p:txBody>
          <a:bodyPr wrap="square" rtlCol="0">
            <a:spAutoFit/>
          </a:bodyPr>
          <a:lstStyle/>
          <a:p>
            <a:r>
              <a:rPr lang="en-GB" sz="1000" dirty="0"/>
              <a:t>F. P. Hartwig, N. M. Davies, G. Davey Smith, Bias in Mendelian randomization due to assortative mating. </a:t>
            </a:r>
            <a:r>
              <a:rPr lang="en-GB" sz="1000" i="1" dirty="0"/>
              <a:t>Genetic Epidemiology</a:t>
            </a:r>
            <a:r>
              <a:rPr lang="en-GB" sz="1000" dirty="0"/>
              <a:t>. </a:t>
            </a:r>
            <a:r>
              <a:rPr lang="en-GB" sz="1000" b="1" dirty="0"/>
              <a:t>42</a:t>
            </a:r>
            <a:r>
              <a:rPr lang="en-GB" sz="1000" dirty="0"/>
              <a:t>, 608–620 (2018).</a:t>
            </a:r>
          </a:p>
          <a:p>
            <a:endParaRPr lang="en-US" sz="1000" dirty="0"/>
          </a:p>
        </p:txBody>
      </p:sp>
    </p:spTree>
    <p:extLst>
      <p:ext uri="{BB962C8B-B14F-4D97-AF65-F5344CB8AC3E}">
        <p14:creationId xmlns:p14="http://schemas.microsoft.com/office/powerpoint/2010/main" val="3466481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888380" y="587104"/>
            <a:ext cx="8687420" cy="795647"/>
          </a:xfrm>
        </p:spPr>
        <p:txBody>
          <a:bodyPr>
            <a:normAutofit fontScale="90000"/>
          </a:bodyPr>
          <a:lstStyle/>
          <a:p>
            <a:pPr algn="l"/>
            <a:r>
              <a:rPr lang="en-GB" dirty="0"/>
              <a:t>Econometric methods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763402D-C4DB-CF4B-B828-277938A6501B}"/>
                  </a:ext>
                </a:extLst>
              </p:cNvPr>
              <p:cNvSpPr txBox="1"/>
              <p:nvPr/>
            </p:nvSpPr>
            <p:spPr>
              <a:xfrm>
                <a:off x="1070517" y="1550020"/>
                <a:ext cx="8865220" cy="4342727"/>
              </a:xfrm>
              <a:prstGeom prst="rect">
                <a:avLst/>
              </a:prstGeom>
              <a:noFill/>
            </p:spPr>
            <p:txBody>
              <a:bodyPr wrap="square" rtlCol="0">
                <a:spAutoFit/>
              </a:bodyPr>
              <a:lstStyle/>
              <a:p>
                <a:pPr marL="285750" indent="-285750">
                  <a:buFont typeface="Arial" panose="020B0604020202020204" pitchFamily="34" charset="0"/>
                  <a:buChar char="•"/>
                </a:pPr>
                <a:r>
                  <a:rPr lang="en-GB" dirty="0"/>
                  <a:t>Consider the following model :</a:t>
                </a:r>
              </a:p>
              <a:p>
                <a:endParaRPr lang="en-GB" dirty="0"/>
              </a:p>
              <a:p>
                <a:pPr/>
                <a14:m>
                  <m:oMathPara xmlns:m="http://schemas.openxmlformats.org/officeDocument/2006/math">
                    <m:oMathParaPr>
                      <m:jc m:val="center"/>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 </m:t>
                          </m:r>
                        </m:sub>
                      </m:sSub>
                      <m:r>
                        <a:rPr lang="en-GB" i="1">
                          <a:latin typeface="Cambria Math" panose="02040503050406030204" pitchFamily="18" charset="0"/>
                        </a:rPr>
                        <m:t>= </m:t>
                      </m:r>
                      <m:sSub>
                        <m:sSubPr>
                          <m:ctrlPr>
                            <a:rPr lang="en-GB" i="1" smtClean="0">
                              <a:latin typeface="Cambria Math" panose="02040503050406030204" pitchFamily="18" charset="0"/>
                            </a:rPr>
                          </m:ctrlPr>
                        </m:sSubPr>
                        <m:e>
                          <m:r>
                            <a:rPr lang="en-GB" i="1">
                              <a:latin typeface="Cambria Math" panose="02040503050406030204" pitchFamily="18" charset="0"/>
                            </a:rPr>
                            <m:t>𝛾</m:t>
                          </m:r>
                        </m:e>
                        <m:sub>
                          <m:r>
                            <a:rPr lang="en-GB" i="1">
                              <a:latin typeface="Cambria Math" panose="02040503050406030204" pitchFamily="18" charset="0"/>
                            </a:rPr>
                            <m:t>0</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𝛾</m:t>
                          </m:r>
                        </m:e>
                        <m:sub>
                          <m:r>
                            <a:rPr lang="en-GB" i="1">
                              <a:latin typeface="Cambria Math" panose="02040503050406030204" pitchFamily="18" charset="0"/>
                            </a:rPr>
                            <m:t>1</m:t>
                          </m:r>
                        </m:sub>
                      </m:sSub>
                      <m:sSub>
                        <m:sSubPr>
                          <m:ctrlPr>
                            <a:rPr lang="en-GB" i="1" smtClean="0">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𝑓</m:t>
                          </m:r>
                        </m:e>
                        <m:sub>
                          <m:r>
                            <a:rPr lang="en-GB" i="1">
                              <a:latin typeface="Cambria Math" panose="02040503050406030204" pitchFamily="18" charset="0"/>
                            </a:rPr>
                            <m:t>𝑘</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𝑣</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oMath>
                  </m:oMathPara>
                </a14:m>
                <a:endParaRPr lang="en-GB" dirty="0"/>
              </a:p>
              <a:p>
                <a:pPr/>
                <a14:m>
                  <m:oMathPara xmlns:m="http://schemas.openxmlformats.org/officeDocument/2006/math">
                    <m:oMathParaPr>
                      <m:jc m:val="center"/>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0</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sSub>
                        <m:sSubPr>
                          <m:ctrlPr>
                            <a:rPr lang="en-GB" i="1" smtClean="0">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𝑓</m:t>
                          </m:r>
                        </m:e>
                        <m:sub>
                          <m:r>
                            <a:rPr lang="en-GB" i="1">
                              <a:latin typeface="Cambria Math" panose="02040503050406030204" pitchFamily="18" charset="0"/>
                            </a:rPr>
                            <m:t>𝑘</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𝑢</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oMath>
                  </m:oMathPara>
                </a14:m>
                <a:endParaRPr lang="en-GB" dirty="0"/>
              </a:p>
              <a:p>
                <a:endParaRPr lang="en-GB" dirty="0"/>
              </a:p>
              <a:p>
                <a:r>
                  <a:rPr lang="en-GB" dirty="0"/>
                  <a:t>Where:</a:t>
                </a:r>
              </a:p>
              <a:p>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 </m:t>
                        </m:r>
                      </m:sub>
                    </m:sSub>
                  </m:oMath>
                </a14:m>
                <a:r>
                  <a:rPr lang="en-GB" dirty="0"/>
                  <a:t>and </a:t>
                </a:r>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 </m:t>
                        </m:r>
                      </m:sub>
                    </m:sSub>
                  </m:oMath>
                </a14:m>
                <a:r>
                  <a:rPr lang="en-GB" dirty="0"/>
                  <a:t>are the outcome and exposure for individual </a:t>
                </a:r>
                <a14:m>
                  <m:oMath xmlns:m="http://schemas.openxmlformats.org/officeDocument/2006/math">
                    <m:r>
                      <a:rPr lang="en-GB" i="1">
                        <a:latin typeface="Cambria Math" panose="02040503050406030204" pitchFamily="18" charset="0"/>
                      </a:rPr>
                      <m:t>𝑖</m:t>
                    </m:r>
                  </m:oMath>
                </a14:m>
                <a:r>
                  <a:rPr lang="en-GB" dirty="0"/>
                  <a:t> from family </a:t>
                </a:r>
                <a14:m>
                  <m:oMath xmlns:m="http://schemas.openxmlformats.org/officeDocument/2006/math">
                    <m:r>
                      <a:rPr lang="en-GB" i="1">
                        <a:latin typeface="Cambria Math" panose="02040503050406030204" pitchFamily="18" charset="0"/>
                      </a:rPr>
                      <m:t>𝑘</m:t>
                    </m:r>
                  </m:oMath>
                </a14:m>
                <a:r>
                  <a:rPr lang="en-GB" dirty="0"/>
                  <a:t>. </a:t>
                </a:r>
              </a:p>
              <a:p>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 </m:t>
                        </m:r>
                      </m:sub>
                    </m:sSub>
                  </m:oMath>
                </a14:m>
                <a:r>
                  <a:rPr lang="en-GB" dirty="0"/>
                  <a:t>is a set of genetic variants that are associated with the exposure.</a:t>
                </a:r>
              </a:p>
              <a:p>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oMath>
                </a14:m>
                <a:r>
                  <a:rPr lang="en-GB" dirty="0"/>
                  <a:t> is a confounder of the association of the exposure and the outcome.</a:t>
                </a:r>
              </a:p>
              <a:p>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𝑓</m:t>
                        </m:r>
                      </m:e>
                      <m:sub>
                        <m:r>
                          <a:rPr lang="en-GB" i="1">
                            <a:latin typeface="Cambria Math" panose="02040503050406030204" pitchFamily="18" charset="0"/>
                          </a:rPr>
                          <m:t>𝑘</m:t>
                        </m:r>
                      </m:sub>
                    </m:sSub>
                  </m:oMath>
                </a14:m>
                <a:r>
                  <a:rPr lang="en-GB" dirty="0"/>
                  <a:t> is a family level confounder.</a:t>
                </a:r>
              </a:p>
              <a:p>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𝑢</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oMath>
                </a14:m>
                <a:r>
                  <a:rPr lang="en-GB" dirty="0"/>
                  <a:t> and </a:t>
                </a:r>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𝑣</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oMath>
                </a14:m>
                <a:r>
                  <a:rPr lang="en-GB" dirty="0"/>
                  <a:t> are random error terms.</a:t>
                </a:r>
              </a:p>
              <a:p>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dirty="0"/>
                  <a:t> is the effect of the exposure on the outcome which we wish to estimate.</a:t>
                </a:r>
              </a:p>
              <a:p>
                <a:endParaRPr lang="en-GB" dirty="0"/>
              </a:p>
              <a:p>
                <a:r>
                  <a:rPr lang="en-GB" dirty="0"/>
                  <a:t>This means that Mendelian randomization using data from unrelated individuals would produce a biased estimate of </a:t>
                </a:r>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𝛽</m:t>
                        </m:r>
                      </m:e>
                      <m:sub>
                        <m:r>
                          <a:rPr lang="en-GB" i="1">
                            <a:latin typeface="Cambria Math" panose="02040503050406030204" pitchFamily="18" charset="0"/>
                          </a:rPr>
                          <m:t>1</m:t>
                        </m:r>
                      </m:sub>
                    </m:sSub>
                  </m:oMath>
                </a14:m>
                <a:r>
                  <a:rPr lang="en-GB" dirty="0"/>
                  <a:t> due to the correlation between </a:t>
                </a:r>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 </m:t>
                    </m:r>
                  </m:oMath>
                </a14:m>
                <a:r>
                  <a:rPr lang="en-GB" dirty="0"/>
                  <a:t>and </a:t>
                </a:r>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𝑓</m:t>
                        </m:r>
                      </m:e>
                      <m:sub>
                        <m:r>
                          <a:rPr lang="en-GB" i="1">
                            <a:latin typeface="Cambria Math" panose="02040503050406030204" pitchFamily="18" charset="0"/>
                          </a:rPr>
                          <m:t>𝑘</m:t>
                        </m:r>
                      </m:sub>
                    </m:sSub>
                  </m:oMath>
                </a14:m>
                <a:r>
                  <a:rPr lang="en-GB" dirty="0"/>
                  <a:t>.</a:t>
                </a:r>
              </a:p>
            </p:txBody>
          </p:sp>
        </mc:Choice>
        <mc:Fallback xmlns="">
          <p:sp>
            <p:nvSpPr>
              <p:cNvPr id="6" name="TextBox 5">
                <a:extLst>
                  <a:ext uri="{FF2B5EF4-FFF2-40B4-BE49-F238E27FC236}">
                    <a16:creationId xmlns:a16="http://schemas.microsoft.com/office/drawing/2014/main" id="{3763402D-C4DB-CF4B-B828-277938A6501B}"/>
                  </a:ext>
                </a:extLst>
              </p:cNvPr>
              <p:cNvSpPr txBox="1">
                <a:spLocks noRot="1" noChangeAspect="1" noMove="1" noResize="1" noEditPoints="1" noAdjustHandles="1" noChangeArrowheads="1" noChangeShapeType="1" noTextEdit="1"/>
              </p:cNvSpPr>
              <p:nvPr/>
            </p:nvSpPr>
            <p:spPr>
              <a:xfrm>
                <a:off x="1070517" y="1550020"/>
                <a:ext cx="8865220" cy="4342727"/>
              </a:xfrm>
              <a:prstGeom prst="rect">
                <a:avLst/>
              </a:prstGeom>
              <a:blipFill>
                <a:blip r:embed="rId3"/>
                <a:stretch>
                  <a:fillRect l="-573" t="-292" b="-875"/>
                </a:stretch>
              </a:blipFill>
            </p:spPr>
            <p:txBody>
              <a:bodyPr/>
              <a:lstStyle/>
              <a:p>
                <a:r>
                  <a:rPr lang="en-US">
                    <a:noFill/>
                  </a:rPr>
                  <a:t> </a:t>
                </a:r>
              </a:p>
            </p:txBody>
          </p:sp>
        </mc:Fallback>
      </mc:AlternateContent>
    </p:spTree>
    <p:extLst>
      <p:ext uri="{BB962C8B-B14F-4D97-AF65-F5344CB8AC3E}">
        <p14:creationId xmlns:p14="http://schemas.microsoft.com/office/powerpoint/2010/main" val="705653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888380" y="587104"/>
            <a:ext cx="7861920" cy="795647"/>
          </a:xfrm>
        </p:spPr>
        <p:txBody>
          <a:bodyPr>
            <a:normAutofit fontScale="90000"/>
          </a:bodyPr>
          <a:lstStyle/>
          <a:p>
            <a:pPr algn="l"/>
            <a:r>
              <a:rPr lang="en-GB" dirty="0"/>
              <a:t>Econometric methods</a:t>
            </a:r>
            <a:endParaRPr lang="nb-NO"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763402D-C4DB-CF4B-B828-277938A6501B}"/>
                  </a:ext>
                </a:extLst>
              </p:cNvPr>
              <p:cNvSpPr txBox="1"/>
              <p:nvPr/>
            </p:nvSpPr>
            <p:spPr>
              <a:xfrm>
                <a:off x="1070517" y="1550020"/>
                <a:ext cx="8865220" cy="5039456"/>
              </a:xfrm>
              <a:prstGeom prst="rect">
                <a:avLst/>
              </a:prstGeom>
              <a:noFill/>
            </p:spPr>
            <p:txBody>
              <a:bodyPr wrap="square" rtlCol="0">
                <a:spAutoFit/>
              </a:bodyPr>
              <a:lstStyle/>
              <a:p>
                <a:pPr marL="285750" indent="-285750">
                  <a:buFont typeface="Arial" panose="020B0604020202020204" pitchFamily="34" charset="0"/>
                  <a:buChar char="•"/>
                </a:pPr>
                <a:r>
                  <a:rPr lang="en-GB" b="1" dirty="0"/>
                  <a:t>Difference-in-difference method with sibling data.</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dirty="0"/>
                  <a:t>For any pair of siblings within family </a:t>
                </a:r>
                <a14:m>
                  <m:oMath xmlns:m="http://schemas.openxmlformats.org/officeDocument/2006/math">
                    <m:r>
                      <a:rPr lang="en-GB" i="1">
                        <a:latin typeface="Cambria Math" panose="02040503050406030204" pitchFamily="18" charset="0"/>
                      </a:rPr>
                      <m:t>𝑘</m:t>
                    </m:r>
                  </m:oMath>
                </a14:m>
                <a:r>
                  <a:rPr lang="en-GB" dirty="0"/>
                  <a:t>, indicated </a:t>
                </a:r>
                <a14:m>
                  <m:oMath xmlns:m="http://schemas.openxmlformats.org/officeDocument/2006/math">
                    <m:r>
                      <a:rPr lang="en-GB" i="1">
                        <a:latin typeface="Cambria Math" panose="02040503050406030204" pitchFamily="18" charset="0"/>
                      </a:rPr>
                      <m:t>𝑘</m:t>
                    </m:r>
                    <m:r>
                      <a:rPr lang="en-GB" i="1">
                        <a:latin typeface="Cambria Math" panose="02040503050406030204" pitchFamily="18" charset="0"/>
                      </a:rPr>
                      <m:t>,1</m:t>
                    </m:r>
                  </m:oMath>
                </a14:m>
                <a:r>
                  <a:rPr lang="en-GB" dirty="0"/>
                  <a:t> and </a:t>
                </a:r>
                <a14:m>
                  <m:oMath xmlns:m="http://schemas.openxmlformats.org/officeDocument/2006/math">
                    <m:r>
                      <a:rPr lang="en-GB" i="1">
                        <a:latin typeface="Cambria Math" panose="02040503050406030204" pitchFamily="18" charset="0"/>
                      </a:rPr>
                      <m:t>𝑘</m:t>
                    </m:r>
                    <m:r>
                      <a:rPr lang="en-GB" i="1">
                        <a:latin typeface="Cambria Math" panose="02040503050406030204" pitchFamily="18" charset="0"/>
                      </a:rPr>
                      <m:t>,2</m:t>
                    </m:r>
                  </m:oMath>
                </a14:m>
                <a:r>
                  <a:rPr lang="en-GB" i="1" dirty="0"/>
                  <a:t>,</a:t>
                </a:r>
                <a:r>
                  <a:rPr lang="en-GB" dirty="0"/>
                  <a:t> the genotypic difference at genetic variant </a:t>
                </a:r>
                <a14:m>
                  <m:oMath xmlns:m="http://schemas.openxmlformats.org/officeDocument/2006/math">
                    <m:r>
                      <a:rPr lang="en-GB" i="1">
                        <a:latin typeface="Cambria Math" panose="02040503050406030204" pitchFamily="18" charset="0"/>
                      </a:rPr>
                      <m:t>𝑗</m:t>
                    </m:r>
                  </m:oMath>
                </a14:m>
                <a:r>
                  <a:rPr lang="en-GB" dirty="0"/>
                  <a:t> is:</a:t>
                </a:r>
                <a:r>
                  <a:rPr lang="en-GB" dirty="0">
                    <a:effectLst/>
                  </a:rPr>
                  <a:t> </a:t>
                </a:r>
                <a:endParaRPr lang="en-GB" dirty="0"/>
              </a:p>
              <a:p>
                <a:endParaRPr lang="en-GB" dirty="0"/>
              </a:p>
              <a:p>
                <a:pPr/>
                <a14:m>
                  <m:oMathPara xmlns:m="http://schemas.openxmlformats.org/officeDocument/2006/math">
                    <m:oMathParaPr>
                      <m:jc m:val="center"/>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𝛿</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𝑘</m:t>
                          </m:r>
                          <m:r>
                            <a:rPr lang="en-GB" i="1">
                              <a:latin typeface="Cambria Math" panose="02040503050406030204" pitchFamily="18" charset="0"/>
                            </a:rPr>
                            <m:t>,1,</m:t>
                          </m:r>
                          <m:r>
                            <a:rPr lang="en-GB" i="1">
                              <a:latin typeface="Cambria Math" panose="02040503050406030204" pitchFamily="18" charset="0"/>
                            </a:rPr>
                            <m:t>𝑗</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𝑘</m:t>
                          </m:r>
                          <m:r>
                            <a:rPr lang="en-GB" i="1">
                              <a:latin typeface="Cambria Math" panose="02040503050406030204" pitchFamily="18" charset="0"/>
                            </a:rPr>
                            <m:t>,2,</m:t>
                          </m:r>
                          <m:r>
                            <a:rPr lang="en-GB" i="1">
                              <a:latin typeface="Cambria Math" panose="02040503050406030204" pitchFamily="18" charset="0"/>
                            </a:rPr>
                            <m:t>𝑗</m:t>
                          </m:r>
                        </m:sub>
                      </m:sSub>
                    </m:oMath>
                  </m:oMathPara>
                </a14:m>
                <a:endParaRPr lang="en-GB" dirty="0"/>
              </a:p>
              <a:p>
                <a:endParaRPr lang="en-GB" dirty="0"/>
              </a:p>
              <a:p>
                <a:r>
                  <a:rPr lang="en-GB" dirty="0"/>
                  <a:t>The association between the genotypic differences and phenotypic differences in the exposure, </a:t>
                </a:r>
                <a14:m>
                  <m:oMath xmlns:m="http://schemas.openxmlformats.org/officeDocument/2006/math">
                    <m:r>
                      <a:rPr lang="en-GB" i="1">
                        <a:latin typeface="Cambria Math" panose="02040503050406030204" pitchFamily="18" charset="0"/>
                      </a:rPr>
                      <m:t>𝑥</m:t>
                    </m:r>
                  </m:oMath>
                </a14:m>
                <a:r>
                  <a:rPr lang="en-GB" dirty="0"/>
                  <a:t>, and outcome </a:t>
                </a:r>
                <a14:m>
                  <m:oMath xmlns:m="http://schemas.openxmlformats.org/officeDocument/2006/math">
                    <m:r>
                      <a:rPr lang="en-GB" i="1">
                        <a:latin typeface="Cambria Math" panose="02040503050406030204" pitchFamily="18" charset="0"/>
                      </a:rPr>
                      <m:t>𝑦</m:t>
                    </m:r>
                  </m:oMath>
                </a14:m>
                <a:r>
                  <a:rPr lang="en-GB" dirty="0"/>
                  <a:t>, for SNP </a:t>
                </a:r>
                <a14:m>
                  <m:oMath xmlns:m="http://schemas.openxmlformats.org/officeDocument/2006/math">
                    <m:r>
                      <a:rPr lang="en-GB" i="1">
                        <a:latin typeface="Cambria Math" panose="02040503050406030204" pitchFamily="18" charset="0"/>
                      </a:rPr>
                      <m:t>𝑗</m:t>
                    </m:r>
                  </m:oMath>
                </a14:m>
                <a:r>
                  <a:rPr lang="en-GB" dirty="0"/>
                  <a:t> can be estimated via:</a:t>
                </a:r>
                <a:r>
                  <a:rPr lang="en-GB" dirty="0">
                    <a:effectLst/>
                  </a:rPr>
                  <a:t> </a:t>
                </a:r>
                <a:endParaRPr lang="en-GB" dirty="0"/>
              </a:p>
              <a:p>
                <a:endParaRPr lang="en-GB" dirty="0"/>
              </a:p>
              <a:p>
                <a:pPr algn="ctr"/>
                <a14:m>
                  <m:oMath xmlns:m="http://schemas.openxmlformats.org/officeDocument/2006/math">
                    <m:sSup>
                      <m:sSupPr>
                        <m:ctrlPr>
                          <a:rPr lang="en-GB" i="1" smtClean="0">
                            <a:latin typeface="Cambria Math" panose="02040503050406030204" pitchFamily="18" charset="0"/>
                          </a:rPr>
                        </m:ctrlPr>
                      </m:sSupPr>
                      <m:e>
                        <m:d>
                          <m:dPr>
                            <m:ctrlPr>
                              <a:rPr lang="en-GB" i="1" smtClean="0">
                                <a:latin typeface="Cambria Math" panose="02040503050406030204" pitchFamily="18" charset="0"/>
                              </a:rPr>
                            </m:ctrlPr>
                          </m:dPr>
                          <m:e>
                            <m:sSub>
                              <m:sSubPr>
                                <m:ctrlPr>
                                  <a:rPr lang="en-GB" i="1" smtClean="0">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𝑘</m:t>
                                </m:r>
                                <m:r>
                                  <a:rPr lang="en-GB" i="1">
                                    <a:latin typeface="Cambria Math" panose="02040503050406030204" pitchFamily="18" charset="0"/>
                                  </a:rPr>
                                  <m:t>,1</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𝑘</m:t>
                                </m:r>
                                <m:r>
                                  <a:rPr lang="en-GB" i="1">
                                    <a:latin typeface="Cambria Math" panose="02040503050406030204" pitchFamily="18" charset="0"/>
                                  </a:rPr>
                                  <m:t>,2</m:t>
                                </m:r>
                              </m:sub>
                            </m:sSub>
                          </m:e>
                        </m:d>
                      </m:e>
                      <m:sup>
                        <m:r>
                          <a:rPr lang="en-GB" i="1">
                            <a:latin typeface="Cambria Math" panose="02040503050406030204" pitchFamily="18" charset="0"/>
                          </a:rPr>
                          <m:t>2</m:t>
                        </m:r>
                      </m:sup>
                    </m:sSup>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𝛾</m:t>
                        </m:r>
                      </m:e>
                      <m:sub>
                        <m:r>
                          <a:rPr lang="en-GB" i="1">
                            <a:latin typeface="Cambria Math" panose="02040503050406030204" pitchFamily="18" charset="0"/>
                          </a:rPr>
                          <m:t>𝑗</m:t>
                        </m:r>
                      </m:sub>
                    </m:sSub>
                    <m:sSup>
                      <m:sSupPr>
                        <m:ctrlPr>
                          <a:rPr lang="en-GB" i="1" smtClean="0">
                            <a:latin typeface="Cambria Math" panose="02040503050406030204" pitchFamily="18" charset="0"/>
                          </a:rPr>
                        </m:ctrlPr>
                      </m:sSupPr>
                      <m:e>
                        <m:sSub>
                          <m:sSubPr>
                            <m:ctrlPr>
                              <a:rPr lang="en-GB" i="1" smtClean="0">
                                <a:latin typeface="Cambria Math" panose="02040503050406030204" pitchFamily="18" charset="0"/>
                              </a:rPr>
                            </m:ctrlPr>
                          </m:sSubPr>
                          <m:e>
                            <m:r>
                              <a:rPr lang="en-GB" i="1">
                                <a:latin typeface="Cambria Math" panose="02040503050406030204" pitchFamily="18" charset="0"/>
                              </a:rPr>
                              <m:t>𝛿</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𝑗</m:t>
                            </m:r>
                          </m:sub>
                        </m:sSub>
                      </m:e>
                      <m:sup>
                        <m:r>
                          <a:rPr lang="en-GB" i="1">
                            <a:latin typeface="Cambria Math" panose="02040503050406030204" pitchFamily="18" charset="0"/>
                          </a:rPr>
                          <m:t>2</m:t>
                        </m:r>
                      </m:sup>
                    </m:sSup>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𝑢</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effectLst/>
                  </a:rPr>
                  <a:t> </a:t>
                </a:r>
              </a:p>
              <a:p>
                <a:pPr algn="ctr"/>
                <a14:m>
                  <m:oMath xmlns:m="http://schemas.openxmlformats.org/officeDocument/2006/math">
                    <m:sSup>
                      <m:sSupPr>
                        <m:ctrlPr>
                          <a:rPr lang="en-GB" i="1" smtClean="0">
                            <a:latin typeface="Cambria Math" panose="02040503050406030204" pitchFamily="18" charset="0"/>
                          </a:rPr>
                        </m:ctrlPr>
                      </m:sSupPr>
                      <m:e>
                        <m:d>
                          <m:dPr>
                            <m:ctrlPr>
                              <a:rPr lang="en-GB" i="1" smtClean="0">
                                <a:latin typeface="Cambria Math" panose="02040503050406030204" pitchFamily="18" charset="0"/>
                              </a:rPr>
                            </m:ctrlPr>
                          </m:dPr>
                          <m:e>
                            <m:sSub>
                              <m:sSubPr>
                                <m:ctrlPr>
                                  <a:rPr lang="en-GB" i="1" smtClean="0">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𝑘</m:t>
                                </m:r>
                                <m:r>
                                  <a:rPr lang="en-GB" i="1">
                                    <a:latin typeface="Cambria Math" panose="02040503050406030204" pitchFamily="18" charset="0"/>
                                  </a:rPr>
                                  <m:t>,1</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𝑘</m:t>
                                </m:r>
                                <m:r>
                                  <a:rPr lang="en-GB" i="1">
                                    <a:latin typeface="Cambria Math" panose="02040503050406030204" pitchFamily="18" charset="0"/>
                                  </a:rPr>
                                  <m:t>,2</m:t>
                                </m:r>
                              </m:sub>
                            </m:sSub>
                          </m:e>
                        </m:d>
                      </m:e>
                      <m:sup>
                        <m:r>
                          <a:rPr lang="en-GB" i="1">
                            <a:latin typeface="Cambria Math" panose="02040503050406030204" pitchFamily="18" charset="0"/>
                          </a:rPr>
                          <m:t>2</m:t>
                        </m:r>
                      </m:sup>
                    </m:sSup>
                    <m:r>
                      <a:rPr lang="en-GB" i="1">
                        <a:latin typeface="Cambria Math" panose="02040503050406030204" pitchFamily="18" charset="0"/>
                      </a:rPr>
                      <m:t>=</m:t>
                    </m:r>
                    <m:sSub>
                      <m:sSubPr>
                        <m:ctrlPr>
                          <a:rPr lang="en-GB" i="1" smtClean="0">
                            <a:latin typeface="Cambria Math" panose="02040503050406030204" pitchFamily="18" charset="0"/>
                          </a:rPr>
                        </m:ctrlPr>
                      </m:sSubPr>
                      <m:e>
                        <m:r>
                          <m:rPr>
                            <m:sty m:val="p"/>
                          </m:rPr>
                          <a:rPr lang="en-GB">
                            <a:latin typeface="Cambria Math" panose="02040503050406030204" pitchFamily="18" charset="0"/>
                          </a:rPr>
                          <m:t>Γ</m:t>
                        </m:r>
                      </m:e>
                      <m:sub>
                        <m:r>
                          <a:rPr lang="en-GB" i="1">
                            <a:latin typeface="Cambria Math" panose="02040503050406030204" pitchFamily="18" charset="0"/>
                          </a:rPr>
                          <m:t>𝑗</m:t>
                        </m:r>
                      </m:sub>
                    </m:sSub>
                    <m:sSup>
                      <m:sSupPr>
                        <m:ctrlPr>
                          <a:rPr lang="en-GB" i="1" smtClean="0">
                            <a:latin typeface="Cambria Math" panose="02040503050406030204" pitchFamily="18" charset="0"/>
                          </a:rPr>
                        </m:ctrlPr>
                      </m:sSupPr>
                      <m:e>
                        <m:sSub>
                          <m:sSubPr>
                            <m:ctrlPr>
                              <a:rPr lang="en-GB" i="1" smtClean="0">
                                <a:latin typeface="Cambria Math" panose="02040503050406030204" pitchFamily="18" charset="0"/>
                              </a:rPr>
                            </m:ctrlPr>
                          </m:sSubPr>
                          <m:e>
                            <m:r>
                              <a:rPr lang="en-GB" i="1">
                                <a:latin typeface="Cambria Math" panose="02040503050406030204" pitchFamily="18" charset="0"/>
                              </a:rPr>
                              <m:t>𝛿</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𝑗</m:t>
                            </m:r>
                          </m:sub>
                        </m:sSub>
                      </m:e>
                      <m:sup>
                        <m:r>
                          <a:rPr lang="en-GB" i="1">
                            <a:latin typeface="Cambria Math" panose="02040503050406030204" pitchFamily="18" charset="0"/>
                          </a:rPr>
                          <m:t>2</m:t>
                        </m:r>
                      </m:sup>
                    </m:sSup>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𝑣</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effectLst/>
                  </a:rPr>
                  <a:t> </a:t>
                </a:r>
                <a:endParaRPr lang="en-GB" dirty="0"/>
              </a:p>
              <a:p>
                <a:endParaRPr lang="en-GB" dirty="0"/>
              </a:p>
              <a:p>
                <a:r>
                  <a:rPr lang="en-GB" dirty="0"/>
                  <a:t>The estimated associations, </a:t>
                </a:r>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𝛾</m:t>
                        </m:r>
                      </m:e>
                      <m:sub>
                        <m:r>
                          <a:rPr lang="en-GB" i="1">
                            <a:latin typeface="Cambria Math" panose="02040503050406030204" pitchFamily="18" charset="0"/>
                          </a:rPr>
                          <m:t>𝑗</m:t>
                        </m:r>
                      </m:sub>
                    </m:sSub>
                    <m:r>
                      <a:rPr lang="en-GB" i="1">
                        <a:latin typeface="Cambria Math" panose="02040503050406030204" pitchFamily="18" charset="0"/>
                      </a:rPr>
                      <m:t> </m:t>
                    </m:r>
                  </m:oMath>
                </a14:m>
                <a:r>
                  <a:rPr lang="en-GB" dirty="0"/>
                  <a:t>and </a:t>
                </a:r>
                <a14:m>
                  <m:oMath xmlns:m="http://schemas.openxmlformats.org/officeDocument/2006/math">
                    <m:sSub>
                      <m:sSubPr>
                        <m:ctrlPr>
                          <a:rPr lang="en-GB" i="1" smtClean="0">
                            <a:latin typeface="Cambria Math" panose="02040503050406030204" pitchFamily="18" charset="0"/>
                          </a:rPr>
                        </m:ctrlPr>
                      </m:sSubPr>
                      <m:e>
                        <m:r>
                          <m:rPr>
                            <m:sty m:val="p"/>
                          </m:rPr>
                          <a:rPr lang="en-GB">
                            <a:latin typeface="Cambria Math" panose="02040503050406030204" pitchFamily="18" charset="0"/>
                          </a:rPr>
                          <m:t>Γ</m:t>
                        </m:r>
                      </m:e>
                      <m:sub>
                        <m:r>
                          <a:rPr lang="en-GB" i="1">
                            <a:latin typeface="Cambria Math" panose="02040503050406030204" pitchFamily="18" charset="0"/>
                          </a:rPr>
                          <m:t>𝑗</m:t>
                        </m:r>
                      </m:sub>
                    </m:sSub>
                    <m:r>
                      <a:rPr lang="en-GB" i="1">
                        <a:latin typeface="Cambria Math" panose="02040503050406030204" pitchFamily="18" charset="0"/>
                      </a:rPr>
                      <m:t>,</m:t>
                    </m:r>
                    <m:r>
                      <a:rPr lang="en-GB" i="1" smtClean="0">
                        <a:latin typeface="Cambria Math" panose="02040503050406030204" pitchFamily="18" charset="0"/>
                      </a:rPr>
                      <m:t> </m:t>
                    </m:r>
                  </m:oMath>
                </a14:m>
                <a:r>
                  <a:rPr lang="en-GB" dirty="0"/>
                  <a:t>can be used with any summary level Mendelian randomization estimator.</a:t>
                </a:r>
                <a:r>
                  <a:rPr lang="en-GB" dirty="0">
                    <a:effectLst/>
                  </a:rPr>
                  <a:t> </a:t>
                </a:r>
              </a:p>
              <a:p>
                <a:endParaRPr lang="en-GB" dirty="0"/>
              </a:p>
              <a:p>
                <a:r>
                  <a:rPr lang="en-GB" dirty="0"/>
                  <a:t>The within transformation – useful for large sample sizes.</a:t>
                </a:r>
              </a:p>
            </p:txBody>
          </p:sp>
        </mc:Choice>
        <mc:Fallback xmlns="">
          <p:sp>
            <p:nvSpPr>
              <p:cNvPr id="6" name="TextBox 5">
                <a:extLst>
                  <a:ext uri="{FF2B5EF4-FFF2-40B4-BE49-F238E27FC236}">
                    <a16:creationId xmlns:a16="http://schemas.microsoft.com/office/drawing/2014/main" id="{3763402D-C4DB-CF4B-B828-277938A6501B}"/>
                  </a:ext>
                </a:extLst>
              </p:cNvPr>
              <p:cNvSpPr txBox="1">
                <a:spLocks noRot="1" noChangeAspect="1" noMove="1" noResize="1" noEditPoints="1" noAdjustHandles="1" noChangeArrowheads="1" noChangeShapeType="1" noTextEdit="1"/>
              </p:cNvSpPr>
              <p:nvPr/>
            </p:nvSpPr>
            <p:spPr>
              <a:xfrm>
                <a:off x="1070517" y="1550020"/>
                <a:ext cx="8865220" cy="5039456"/>
              </a:xfrm>
              <a:prstGeom prst="rect">
                <a:avLst/>
              </a:prstGeom>
              <a:blipFill>
                <a:blip r:embed="rId3"/>
                <a:stretch>
                  <a:fillRect l="-573" t="-251" b="-754"/>
                </a:stretch>
              </a:blipFill>
            </p:spPr>
            <p:txBody>
              <a:bodyPr/>
              <a:lstStyle/>
              <a:p>
                <a:r>
                  <a:rPr lang="en-US">
                    <a:noFill/>
                  </a:rPr>
                  <a:t> </a:t>
                </a:r>
              </a:p>
            </p:txBody>
          </p:sp>
        </mc:Fallback>
      </mc:AlternateContent>
    </p:spTree>
    <p:extLst>
      <p:ext uri="{BB962C8B-B14F-4D97-AF65-F5344CB8AC3E}">
        <p14:creationId xmlns:p14="http://schemas.microsoft.com/office/powerpoint/2010/main" val="628021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888380" y="587104"/>
            <a:ext cx="7798420" cy="795647"/>
          </a:xfrm>
        </p:spPr>
        <p:txBody>
          <a:bodyPr>
            <a:normAutofit fontScale="90000"/>
          </a:bodyPr>
          <a:lstStyle/>
          <a:p>
            <a:pPr algn="l"/>
            <a:r>
              <a:rPr lang="en-GB" dirty="0"/>
              <a:t>Econometric methods</a:t>
            </a:r>
            <a:endParaRPr lang="nb-NO"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763402D-C4DB-CF4B-B828-277938A6501B}"/>
                  </a:ext>
                </a:extLst>
              </p:cNvPr>
              <p:cNvSpPr txBox="1"/>
              <p:nvPr/>
            </p:nvSpPr>
            <p:spPr>
              <a:xfrm>
                <a:off x="1070517" y="1550020"/>
                <a:ext cx="8865220" cy="4045082"/>
              </a:xfrm>
              <a:prstGeom prst="rect">
                <a:avLst/>
              </a:prstGeom>
              <a:noFill/>
            </p:spPr>
            <p:txBody>
              <a:bodyPr wrap="square" rtlCol="0">
                <a:spAutoFit/>
              </a:bodyPr>
              <a:lstStyle/>
              <a:p>
                <a:pPr marL="285750" indent="-285750">
                  <a:buFont typeface="Arial" panose="020B0604020202020204" pitchFamily="34" charset="0"/>
                  <a:buChar char="•"/>
                </a:pPr>
                <a:r>
                  <a:rPr lang="en-GB" b="1" dirty="0"/>
                  <a:t>Family fixed effect with sibling data.</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dirty="0"/>
                  <a:t>Alternatively, we can estimate the associations using family fixed effects indicated by </a:t>
                </a:r>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𝑓</m:t>
                        </m:r>
                      </m:e>
                      <m:sub>
                        <m:r>
                          <a:rPr lang="en-GB" i="1">
                            <a:latin typeface="Cambria Math" panose="02040503050406030204" pitchFamily="18" charset="0"/>
                          </a:rPr>
                          <m:t>𝑘</m:t>
                        </m:r>
                      </m:sub>
                    </m:sSub>
                  </m:oMath>
                </a14:m>
                <a:r>
                  <a:rPr lang="en-GB" dirty="0"/>
                  <a:t> for each family:</a:t>
                </a:r>
              </a:p>
              <a:p>
                <a:pPr marL="285750" indent="-285750">
                  <a:buFont typeface="Arial" panose="020B0604020202020204" pitchFamily="34" charset="0"/>
                  <a:buChar char="•"/>
                </a:pPr>
                <a:endParaRPr lang="en-GB" dirty="0"/>
              </a:p>
              <a:p>
                <a:endParaRPr lang="en-GB" dirty="0"/>
              </a:p>
              <a:p>
                <a:pPr/>
                <a14:m>
                  <m:oMathPara xmlns:m="http://schemas.openxmlformats.org/officeDocument/2006/math">
                    <m:oMathParaPr>
                      <m:jc m:val="center"/>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𝛾</m:t>
                          </m:r>
                        </m:e>
                        <m:sub>
                          <m:r>
                            <a:rPr lang="en-GB" baseline="-25000">
                              <a:latin typeface="Cambria Math" panose="02040503050406030204" pitchFamily="18" charset="0"/>
                            </a:rPr>
                            <m:t>0</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𝛾</m:t>
                          </m:r>
                        </m:e>
                        <m:sub>
                          <m:r>
                            <a:rPr lang="en-GB" i="1">
                              <a:latin typeface="Cambria Math" panose="02040503050406030204" pitchFamily="18" charset="0"/>
                            </a:rPr>
                            <m:t>1,</m:t>
                          </m:r>
                          <m:r>
                            <a:rPr lang="en-GB" i="1">
                              <a:latin typeface="Cambria Math" panose="02040503050406030204" pitchFamily="18" charset="0"/>
                            </a:rPr>
                            <m:t>𝑗</m:t>
                          </m:r>
                        </m:sub>
                      </m:sSub>
                      <m:sSub>
                        <m:sSubPr>
                          <m:ctrlPr>
                            <a:rPr lang="en-GB" i="1" smtClean="0">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𝑓</m:t>
                          </m:r>
                        </m:e>
                        <m:sub>
                          <m:r>
                            <a:rPr lang="en-GB" i="1">
                              <a:latin typeface="Cambria Math" panose="02040503050406030204" pitchFamily="18" charset="0"/>
                            </a:rPr>
                            <m:t>𝑘</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𝑢</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m:oMathPara>
                </a14:m>
                <a:endParaRPr lang="en-GB" i="1" dirty="0"/>
              </a:p>
              <a:p>
                <a:pPr/>
                <a14:m>
                  <m:oMathPara xmlns:m="http://schemas.openxmlformats.org/officeDocument/2006/math">
                    <m:oMathParaPr>
                      <m:jc m:val="center"/>
                    </m:oMathParaPr>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𝛽</m:t>
                          </m:r>
                        </m:e>
                        <m:sub>
                          <m:r>
                            <a:rPr lang="en-GB" baseline="-25000">
                              <a:latin typeface="Cambria Math" panose="02040503050406030204" pitchFamily="18" charset="0"/>
                            </a:rPr>
                            <m:t>0</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m:rPr>
                              <m:sty m:val="p"/>
                            </m:rPr>
                            <a:rPr lang="en-GB">
                              <a:latin typeface="Cambria Math" panose="02040503050406030204" pitchFamily="18" charset="0"/>
                            </a:rPr>
                            <m:t>Γ</m:t>
                          </m:r>
                        </m:e>
                        <m:sub>
                          <m:r>
                            <a:rPr lang="en-GB" i="1">
                              <a:latin typeface="Cambria Math" panose="02040503050406030204" pitchFamily="18" charset="0"/>
                            </a:rPr>
                            <m:t>1</m:t>
                          </m:r>
                        </m:sub>
                      </m:sSub>
                      <m:sSub>
                        <m:sSubPr>
                          <m:ctrlPr>
                            <a:rPr lang="en-GB" i="1" smtClean="0">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𝑓</m:t>
                          </m:r>
                        </m:e>
                        <m:sub>
                          <m:r>
                            <a:rPr lang="en-GB" i="1">
                              <a:latin typeface="Cambria Math" panose="02040503050406030204" pitchFamily="18" charset="0"/>
                            </a:rPr>
                            <m:t>𝑘</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i="1">
                              <a:latin typeface="Cambria Math" panose="02040503050406030204" pitchFamily="18" charset="0"/>
                            </a:rPr>
                            <m:t>𝑣</m:t>
                          </m:r>
                        </m:e>
                        <m:sub>
                          <m:r>
                            <a:rPr lang="en-GB" i="1">
                              <a:latin typeface="Cambria Math" panose="02040503050406030204" pitchFamily="18" charset="0"/>
                            </a:rPr>
                            <m:t>𝑘</m:t>
                          </m:r>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m:oMathPara>
                </a14:m>
                <a:endParaRPr lang="en-GB" dirty="0"/>
              </a:p>
              <a:p>
                <a:endParaRPr lang="en-GB" dirty="0"/>
              </a:p>
              <a:p>
                <a:r>
                  <a:rPr lang="en-GB" dirty="0"/>
                  <a:t>This estimator accounts for any differences between families, which includes any effect of assortative mating or dynastic effects common to all siblings.</a:t>
                </a:r>
              </a:p>
              <a:p>
                <a:endParaRPr lang="en-GB" dirty="0"/>
              </a:p>
              <a:p>
                <a:r>
                  <a:rPr lang="en-GB" dirty="0"/>
                  <a:t>The estimated associations, </a:t>
                </a:r>
                <a14:m>
                  <m:oMath xmlns:m="http://schemas.openxmlformats.org/officeDocument/2006/math">
                    <m:sSub>
                      <m:sSubPr>
                        <m:ctrlPr>
                          <a:rPr lang="en-GB" i="1" smtClean="0">
                            <a:latin typeface="Cambria Math" panose="02040503050406030204" pitchFamily="18" charset="0"/>
                          </a:rPr>
                        </m:ctrlPr>
                      </m:sSubPr>
                      <m:e>
                        <m:r>
                          <a:rPr lang="en-GB" i="1">
                            <a:latin typeface="Cambria Math" panose="02040503050406030204" pitchFamily="18" charset="0"/>
                          </a:rPr>
                          <m:t>𝛾</m:t>
                        </m:r>
                      </m:e>
                      <m:sub>
                        <m:r>
                          <a:rPr lang="en-GB" i="1">
                            <a:latin typeface="Cambria Math" panose="02040503050406030204" pitchFamily="18" charset="0"/>
                          </a:rPr>
                          <m:t>𝑗</m:t>
                        </m:r>
                      </m:sub>
                    </m:sSub>
                    <m:r>
                      <a:rPr lang="en-GB" i="1">
                        <a:latin typeface="Cambria Math" panose="02040503050406030204" pitchFamily="18" charset="0"/>
                      </a:rPr>
                      <m:t> </m:t>
                    </m:r>
                  </m:oMath>
                </a14:m>
                <a:r>
                  <a:rPr lang="en-GB" dirty="0"/>
                  <a:t>and </a:t>
                </a:r>
                <a14:m>
                  <m:oMath xmlns:m="http://schemas.openxmlformats.org/officeDocument/2006/math">
                    <m:sSub>
                      <m:sSubPr>
                        <m:ctrlPr>
                          <a:rPr lang="en-GB" i="1" smtClean="0">
                            <a:latin typeface="Cambria Math" panose="02040503050406030204" pitchFamily="18" charset="0"/>
                          </a:rPr>
                        </m:ctrlPr>
                      </m:sSubPr>
                      <m:e>
                        <m:r>
                          <m:rPr>
                            <m:sty m:val="p"/>
                          </m:rPr>
                          <a:rPr lang="en-GB">
                            <a:latin typeface="Cambria Math" panose="02040503050406030204" pitchFamily="18" charset="0"/>
                          </a:rPr>
                          <m:t>Γ</m:t>
                        </m:r>
                      </m:e>
                      <m:sub>
                        <m:r>
                          <a:rPr lang="en-GB" i="1">
                            <a:latin typeface="Cambria Math" panose="02040503050406030204" pitchFamily="18" charset="0"/>
                          </a:rPr>
                          <m:t>𝑗</m:t>
                        </m:r>
                      </m:sub>
                    </m:sSub>
                    <m:r>
                      <a:rPr lang="en-GB" i="1">
                        <a:latin typeface="Cambria Math" panose="02040503050406030204" pitchFamily="18" charset="0"/>
                      </a:rPr>
                      <m:t>, </m:t>
                    </m:r>
                  </m:oMath>
                </a14:m>
                <a:r>
                  <a:rPr lang="en-GB" dirty="0"/>
                  <a:t>can be used with any summary level Mendelian randomization estimator.</a:t>
                </a:r>
                <a:r>
                  <a:rPr lang="en-GB" dirty="0">
                    <a:effectLst/>
                  </a:rPr>
                  <a:t> </a:t>
                </a:r>
                <a:endParaRPr lang="en-GB" dirty="0"/>
              </a:p>
            </p:txBody>
          </p:sp>
        </mc:Choice>
        <mc:Fallback xmlns="">
          <p:sp>
            <p:nvSpPr>
              <p:cNvPr id="6" name="TextBox 5">
                <a:extLst>
                  <a:ext uri="{FF2B5EF4-FFF2-40B4-BE49-F238E27FC236}">
                    <a16:creationId xmlns:a16="http://schemas.microsoft.com/office/drawing/2014/main" id="{3763402D-C4DB-CF4B-B828-277938A6501B}"/>
                  </a:ext>
                </a:extLst>
              </p:cNvPr>
              <p:cNvSpPr txBox="1">
                <a:spLocks noRot="1" noChangeAspect="1" noMove="1" noResize="1" noEditPoints="1" noAdjustHandles="1" noChangeArrowheads="1" noChangeShapeType="1" noTextEdit="1"/>
              </p:cNvSpPr>
              <p:nvPr/>
            </p:nvSpPr>
            <p:spPr>
              <a:xfrm>
                <a:off x="1070517" y="1550020"/>
                <a:ext cx="8865220" cy="4045082"/>
              </a:xfrm>
              <a:prstGeom prst="rect">
                <a:avLst/>
              </a:prstGeom>
              <a:blipFill>
                <a:blip r:embed="rId3"/>
                <a:stretch>
                  <a:fillRect l="-573" t="-313" b="-938"/>
                </a:stretch>
              </a:blipFill>
            </p:spPr>
            <p:txBody>
              <a:bodyPr/>
              <a:lstStyle/>
              <a:p>
                <a:r>
                  <a:rPr lang="en-US">
                    <a:noFill/>
                  </a:rPr>
                  <a:t> </a:t>
                </a:r>
              </a:p>
            </p:txBody>
          </p:sp>
        </mc:Fallback>
      </mc:AlternateContent>
    </p:spTree>
    <p:extLst>
      <p:ext uri="{BB962C8B-B14F-4D97-AF65-F5344CB8AC3E}">
        <p14:creationId xmlns:p14="http://schemas.microsoft.com/office/powerpoint/2010/main" val="2972883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888380" y="587104"/>
            <a:ext cx="7747620" cy="795647"/>
          </a:xfrm>
        </p:spPr>
        <p:txBody>
          <a:bodyPr>
            <a:normAutofit fontScale="90000"/>
          </a:bodyPr>
          <a:lstStyle/>
          <a:p>
            <a:pPr algn="l"/>
            <a:r>
              <a:rPr lang="en-GB" dirty="0"/>
              <a:t>Econometric methods</a:t>
            </a:r>
            <a:endParaRPr lang="nb-NO"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763402D-C4DB-CF4B-B828-277938A6501B}"/>
                  </a:ext>
                </a:extLst>
              </p:cNvPr>
              <p:cNvSpPr txBox="1"/>
              <p:nvPr/>
            </p:nvSpPr>
            <p:spPr>
              <a:xfrm>
                <a:off x="1070517" y="1550020"/>
                <a:ext cx="8865220" cy="3494996"/>
              </a:xfrm>
              <a:prstGeom prst="rect">
                <a:avLst/>
              </a:prstGeom>
              <a:noFill/>
            </p:spPr>
            <p:txBody>
              <a:bodyPr wrap="square" rtlCol="0">
                <a:spAutoFit/>
              </a:bodyPr>
              <a:lstStyle/>
              <a:p>
                <a:pPr marL="285750" indent="-285750">
                  <a:buFont typeface="Arial" panose="020B0604020202020204" pitchFamily="34" charset="0"/>
                  <a:buChar char="•"/>
                </a:pPr>
                <a:r>
                  <a:rPr lang="en-GB" b="1" dirty="0"/>
                  <a:t>Adjusting for parental genotype with mother-father-offspring trios data.</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dirty="0"/>
                  <a:t>The estimates of the SNP-exposure and SNP-outcome associations for each child can be adjusted for their mother’s and father’s genotypes, indicated by </a:t>
                </a:r>
                <a14:m>
                  <m:oMath xmlns:m="http://schemas.openxmlformats.org/officeDocument/2006/math">
                    <m:sSub>
                      <m:sSubPr>
                        <m:ctrlPr>
                          <a:rPr lang="nb-NO" i="1">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𝑖𝑚</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 and </a:t>
                </a:r>
                <a14:m>
                  <m:oMath xmlns:m="http://schemas.openxmlformats.org/officeDocument/2006/math">
                    <m:sSub>
                      <m:sSubPr>
                        <m:ctrlPr>
                          <a:rPr lang="nb-NO" i="1">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𝑖𝑓</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 respectively:</a:t>
                </a:r>
                <a:endParaRPr lang="nb-NO" dirty="0"/>
              </a:p>
              <a:p>
                <a:endParaRPr lang="en-GB" dirty="0"/>
              </a:p>
              <a:p>
                <a:pPr/>
                <a14:m>
                  <m:oMathPara xmlns:m="http://schemas.openxmlformats.org/officeDocument/2006/math">
                    <m:oMathParaPr>
                      <m:jc m:val="center"/>
                    </m:oMathParaPr>
                    <m:oMath xmlns:m="http://schemas.openxmlformats.org/officeDocument/2006/math">
                      <m:sSub>
                        <m:sSubPr>
                          <m:ctrlPr>
                            <a:rPr lang="nb-NO"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sSub>
                        <m:sSubPr>
                          <m:ctrlPr>
                            <a:rPr lang="nb-NO" i="1">
                              <a:latin typeface="Cambria Math" panose="02040503050406030204" pitchFamily="18" charset="0"/>
                            </a:rPr>
                          </m:ctrlPr>
                        </m:sSubPr>
                        <m:e>
                          <m:r>
                            <a:rPr lang="en-GB" i="1">
                              <a:latin typeface="Cambria Math" panose="02040503050406030204" pitchFamily="18" charset="0"/>
                            </a:rPr>
                            <m:t>𝛾</m:t>
                          </m:r>
                        </m:e>
                        <m:sub>
                          <m:r>
                            <a:rPr lang="en-GB" baseline="-25000">
                              <a:latin typeface="Cambria Math" panose="02040503050406030204" pitchFamily="18" charset="0"/>
                            </a:rPr>
                            <m:t>0</m:t>
                          </m:r>
                        </m:sub>
                      </m:sSub>
                      <m:r>
                        <a:rPr lang="en-GB" i="1">
                          <a:latin typeface="Cambria Math" panose="02040503050406030204" pitchFamily="18" charset="0"/>
                        </a:rPr>
                        <m:t>+</m:t>
                      </m:r>
                      <m:sSub>
                        <m:sSubPr>
                          <m:ctrlPr>
                            <a:rPr lang="nb-NO" i="1">
                              <a:latin typeface="Cambria Math" panose="02040503050406030204" pitchFamily="18" charset="0"/>
                            </a:rPr>
                          </m:ctrlPr>
                        </m:sSubPr>
                        <m:e>
                          <m:r>
                            <a:rPr lang="en-GB" i="1">
                              <a:latin typeface="Cambria Math" panose="02040503050406030204" pitchFamily="18" charset="0"/>
                            </a:rPr>
                            <m:t>𝛾</m:t>
                          </m:r>
                        </m:e>
                        <m:sub>
                          <m:r>
                            <a:rPr lang="en-GB" i="1">
                              <a:latin typeface="Cambria Math" panose="02040503050406030204" pitchFamily="18" charset="0"/>
                            </a:rPr>
                            <m:t>1,</m:t>
                          </m:r>
                          <m:r>
                            <a:rPr lang="en-GB" i="1">
                              <a:latin typeface="Cambria Math" panose="02040503050406030204" pitchFamily="18" charset="0"/>
                            </a:rPr>
                            <m:t>𝑗</m:t>
                          </m:r>
                        </m:sub>
                      </m:sSub>
                      <m:sSub>
                        <m:sSubPr>
                          <m:ctrlPr>
                            <a:rPr lang="nb-NO" i="1">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sSub>
                        <m:sSubPr>
                          <m:ctrlPr>
                            <a:rPr lang="nb-NO" i="1">
                              <a:latin typeface="Cambria Math" panose="02040503050406030204" pitchFamily="18" charset="0"/>
                            </a:rPr>
                          </m:ctrlPr>
                        </m:sSubPr>
                        <m:e>
                          <m:r>
                            <a:rPr lang="en-GB" i="1">
                              <a:latin typeface="Cambria Math" panose="02040503050406030204" pitchFamily="18" charset="0"/>
                            </a:rPr>
                            <m:t>𝛾</m:t>
                          </m:r>
                        </m:e>
                        <m:sub>
                          <m:r>
                            <a:rPr lang="en-GB" i="1">
                              <a:latin typeface="Cambria Math" panose="02040503050406030204" pitchFamily="18" charset="0"/>
                            </a:rPr>
                            <m:t>2,</m:t>
                          </m:r>
                          <m:r>
                            <a:rPr lang="en-GB" i="1">
                              <a:latin typeface="Cambria Math" panose="02040503050406030204" pitchFamily="18" charset="0"/>
                            </a:rPr>
                            <m:t>𝑗</m:t>
                          </m:r>
                        </m:sub>
                      </m:sSub>
                      <m:sSub>
                        <m:sSubPr>
                          <m:ctrlPr>
                            <a:rPr lang="nb-NO" i="1">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𝑖𝑚</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sSub>
                        <m:sSubPr>
                          <m:ctrlPr>
                            <a:rPr lang="nb-NO" i="1">
                              <a:latin typeface="Cambria Math" panose="02040503050406030204" pitchFamily="18" charset="0"/>
                            </a:rPr>
                          </m:ctrlPr>
                        </m:sSubPr>
                        <m:e>
                          <m:r>
                            <a:rPr lang="en-GB" i="1">
                              <a:latin typeface="Cambria Math" panose="02040503050406030204" pitchFamily="18" charset="0"/>
                            </a:rPr>
                            <m:t>𝛾</m:t>
                          </m:r>
                        </m:e>
                        <m:sub>
                          <m:r>
                            <a:rPr lang="en-GB" i="1">
                              <a:latin typeface="Cambria Math" panose="02040503050406030204" pitchFamily="18" charset="0"/>
                            </a:rPr>
                            <m:t>3,</m:t>
                          </m:r>
                          <m:r>
                            <a:rPr lang="en-GB" i="1">
                              <a:latin typeface="Cambria Math" panose="02040503050406030204" pitchFamily="18" charset="0"/>
                            </a:rPr>
                            <m:t>𝑗</m:t>
                          </m:r>
                        </m:sub>
                      </m:sSub>
                      <m:sSub>
                        <m:sSubPr>
                          <m:ctrlPr>
                            <a:rPr lang="nb-NO" i="1">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𝑖𝑓</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sSub>
                        <m:sSubPr>
                          <m:ctrlPr>
                            <a:rPr lang="nb-NO" i="1">
                              <a:latin typeface="Cambria Math" panose="02040503050406030204" pitchFamily="18" charset="0"/>
                            </a:rPr>
                          </m:ctrlPr>
                        </m:sSubPr>
                        <m:e>
                          <m:r>
                            <a:rPr lang="en-GB" i="1">
                              <a:latin typeface="Cambria Math" panose="02040503050406030204" pitchFamily="18" charset="0"/>
                            </a:rPr>
                            <m:t>𝑢</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m:oMathPara>
                </a14:m>
                <a:endParaRPr lang="nb-NO" i="1" dirty="0"/>
              </a:p>
              <a:p>
                <a:endParaRPr lang="nb-NO" i="1" dirty="0"/>
              </a:p>
              <a:p>
                <a:pPr/>
                <a14:m>
                  <m:oMathPara xmlns:m="http://schemas.openxmlformats.org/officeDocument/2006/math">
                    <m:oMathParaPr>
                      <m:jc m:val="center"/>
                    </m:oMathParaPr>
                    <m:oMath xmlns:m="http://schemas.openxmlformats.org/officeDocument/2006/math">
                      <m:sSub>
                        <m:sSubPr>
                          <m:ctrlPr>
                            <a:rPr lang="nb-NO"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r>
                        <a:rPr lang="en-GB" i="1">
                          <a:latin typeface="Cambria Math" panose="02040503050406030204" pitchFamily="18" charset="0"/>
                        </a:rPr>
                        <m:t>=</m:t>
                      </m:r>
                      <m:sSub>
                        <m:sSubPr>
                          <m:ctrlPr>
                            <a:rPr lang="nb-NO" i="1">
                              <a:latin typeface="Cambria Math" panose="02040503050406030204" pitchFamily="18" charset="0"/>
                            </a:rPr>
                          </m:ctrlPr>
                        </m:sSubPr>
                        <m:e>
                          <m:r>
                            <a:rPr lang="en-GB" i="1">
                              <a:latin typeface="Cambria Math" panose="02040503050406030204" pitchFamily="18" charset="0"/>
                            </a:rPr>
                            <m:t>𝛽</m:t>
                          </m:r>
                        </m:e>
                        <m:sub>
                          <m:r>
                            <a:rPr lang="en-GB" baseline="-25000">
                              <a:latin typeface="Cambria Math" panose="02040503050406030204" pitchFamily="18" charset="0"/>
                            </a:rPr>
                            <m:t>0</m:t>
                          </m:r>
                        </m:sub>
                      </m:sSub>
                      <m:r>
                        <a:rPr lang="en-GB" i="1">
                          <a:latin typeface="Cambria Math" panose="02040503050406030204" pitchFamily="18" charset="0"/>
                        </a:rPr>
                        <m:t>+</m:t>
                      </m:r>
                      <m:sSub>
                        <m:sSubPr>
                          <m:ctrlPr>
                            <a:rPr lang="nb-NO" i="1">
                              <a:latin typeface="Cambria Math" panose="02040503050406030204" pitchFamily="18" charset="0"/>
                            </a:rPr>
                          </m:ctrlPr>
                        </m:sSubPr>
                        <m:e>
                          <m:r>
                            <m:rPr>
                              <m:sty m:val="p"/>
                            </m:rPr>
                            <a:rPr lang="en-GB">
                              <a:latin typeface="Cambria Math" panose="02040503050406030204" pitchFamily="18" charset="0"/>
                            </a:rPr>
                            <m:t>Γ</m:t>
                          </m:r>
                        </m:e>
                        <m:sub>
                          <m:r>
                            <a:rPr lang="en-GB" i="1">
                              <a:latin typeface="Cambria Math" panose="02040503050406030204" pitchFamily="18" charset="0"/>
                            </a:rPr>
                            <m:t>1</m:t>
                          </m:r>
                        </m:sub>
                      </m:sSub>
                      <m:sSub>
                        <m:sSubPr>
                          <m:ctrlPr>
                            <a:rPr lang="nb-NO" i="1">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sSub>
                        <m:sSubPr>
                          <m:ctrlPr>
                            <a:rPr lang="nb-NO" i="1">
                              <a:latin typeface="Cambria Math" panose="02040503050406030204" pitchFamily="18" charset="0"/>
                            </a:rPr>
                          </m:ctrlPr>
                        </m:sSubPr>
                        <m:e>
                          <m:r>
                            <m:rPr>
                              <m:sty m:val="p"/>
                            </m:rPr>
                            <a:rPr lang="en-GB">
                              <a:latin typeface="Cambria Math" panose="02040503050406030204" pitchFamily="18" charset="0"/>
                            </a:rPr>
                            <m:t>Γ</m:t>
                          </m:r>
                        </m:e>
                        <m:sub>
                          <m:r>
                            <a:rPr lang="en-GB" i="1">
                              <a:latin typeface="Cambria Math" panose="02040503050406030204" pitchFamily="18" charset="0"/>
                            </a:rPr>
                            <m:t>2</m:t>
                          </m:r>
                        </m:sub>
                      </m:sSub>
                      <m:sSub>
                        <m:sSubPr>
                          <m:ctrlPr>
                            <a:rPr lang="nb-NO" i="1">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𝑖𝑚</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sSub>
                        <m:sSubPr>
                          <m:ctrlPr>
                            <a:rPr lang="nb-NO" i="1">
                              <a:latin typeface="Cambria Math" panose="02040503050406030204" pitchFamily="18" charset="0"/>
                            </a:rPr>
                          </m:ctrlPr>
                        </m:sSubPr>
                        <m:e>
                          <m:r>
                            <m:rPr>
                              <m:sty m:val="p"/>
                            </m:rPr>
                            <a:rPr lang="en-GB">
                              <a:latin typeface="Cambria Math" panose="02040503050406030204" pitchFamily="18" charset="0"/>
                            </a:rPr>
                            <m:t>Γ</m:t>
                          </m:r>
                        </m:e>
                        <m:sub>
                          <m:r>
                            <a:rPr lang="en-GB" i="1">
                              <a:latin typeface="Cambria Math" panose="02040503050406030204" pitchFamily="18" charset="0"/>
                            </a:rPr>
                            <m:t>3</m:t>
                          </m:r>
                        </m:sub>
                      </m:sSub>
                      <m:sSub>
                        <m:sSubPr>
                          <m:ctrlPr>
                            <a:rPr lang="nb-NO" i="1">
                              <a:latin typeface="Cambria Math" panose="02040503050406030204" pitchFamily="18" charset="0"/>
                            </a:rPr>
                          </m:ctrlPr>
                        </m:sSubPr>
                        <m:e>
                          <m:r>
                            <a:rPr lang="en-GB" i="1">
                              <a:latin typeface="Cambria Math" panose="02040503050406030204" pitchFamily="18" charset="0"/>
                            </a:rPr>
                            <m:t>𝑔</m:t>
                          </m:r>
                        </m:e>
                        <m:sub>
                          <m:r>
                            <a:rPr lang="en-GB" i="1">
                              <a:latin typeface="Cambria Math" panose="02040503050406030204" pitchFamily="18" charset="0"/>
                            </a:rPr>
                            <m:t>𝑖𝑓</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sSub>
                        <m:sSubPr>
                          <m:ctrlPr>
                            <a:rPr lang="nb-NO" i="1">
                              <a:latin typeface="Cambria Math" panose="02040503050406030204" pitchFamily="18" charset="0"/>
                            </a:rPr>
                          </m:ctrlPr>
                        </m:sSubPr>
                        <m:e>
                          <m:r>
                            <a:rPr lang="en-GB" i="1">
                              <a:latin typeface="Cambria Math" panose="02040503050406030204" pitchFamily="18" charset="0"/>
                            </a:rPr>
                            <m:t>𝑣</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m:oMathPara>
                </a14:m>
                <a:endParaRPr lang="en-GB" dirty="0"/>
              </a:p>
              <a:p>
                <a:endParaRPr lang="en-GB" dirty="0"/>
              </a:p>
              <a:p>
                <a:r>
                  <a:rPr lang="en-GB" dirty="0"/>
                  <a:t>These associations can be used to estimate the effect of the exposure on the outcome using summary data Mendelian randomization methods.</a:t>
                </a:r>
              </a:p>
            </p:txBody>
          </p:sp>
        </mc:Choice>
        <mc:Fallback xmlns="">
          <p:sp>
            <p:nvSpPr>
              <p:cNvPr id="6" name="TextBox 5">
                <a:extLst>
                  <a:ext uri="{FF2B5EF4-FFF2-40B4-BE49-F238E27FC236}">
                    <a16:creationId xmlns:a16="http://schemas.microsoft.com/office/drawing/2014/main" id="{3763402D-C4DB-CF4B-B828-277938A6501B}"/>
                  </a:ext>
                </a:extLst>
              </p:cNvPr>
              <p:cNvSpPr txBox="1">
                <a:spLocks noRot="1" noChangeAspect="1" noMove="1" noResize="1" noEditPoints="1" noAdjustHandles="1" noChangeArrowheads="1" noChangeShapeType="1" noTextEdit="1"/>
              </p:cNvSpPr>
              <p:nvPr/>
            </p:nvSpPr>
            <p:spPr>
              <a:xfrm>
                <a:off x="1070517" y="1550020"/>
                <a:ext cx="8865220" cy="3494996"/>
              </a:xfrm>
              <a:prstGeom prst="rect">
                <a:avLst/>
              </a:prstGeom>
              <a:blipFill>
                <a:blip r:embed="rId2"/>
                <a:stretch>
                  <a:fillRect l="-573" t="-362" b="-1812"/>
                </a:stretch>
              </a:blipFill>
            </p:spPr>
            <p:txBody>
              <a:bodyPr/>
              <a:lstStyle/>
              <a:p>
                <a:r>
                  <a:rPr lang="nb-NO">
                    <a:noFill/>
                  </a:rPr>
                  <a:t> </a:t>
                </a:r>
              </a:p>
            </p:txBody>
          </p:sp>
        </mc:Fallback>
      </mc:AlternateContent>
    </p:spTree>
    <p:extLst>
      <p:ext uri="{BB962C8B-B14F-4D97-AF65-F5344CB8AC3E}">
        <p14:creationId xmlns:p14="http://schemas.microsoft.com/office/powerpoint/2010/main" val="4247026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888380" y="587104"/>
            <a:ext cx="3828585" cy="795647"/>
          </a:xfrm>
        </p:spPr>
        <p:txBody>
          <a:bodyPr>
            <a:normAutofit fontScale="90000"/>
          </a:bodyPr>
          <a:lstStyle/>
          <a:p>
            <a:pPr algn="l"/>
            <a:r>
              <a:rPr lang="nb-NO" dirty="0"/>
              <a:t>Methods</a:t>
            </a:r>
          </a:p>
        </p:txBody>
      </p:sp>
      <p:sp>
        <p:nvSpPr>
          <p:cNvPr id="6" name="TextBox 5">
            <a:extLst>
              <a:ext uri="{FF2B5EF4-FFF2-40B4-BE49-F238E27FC236}">
                <a16:creationId xmlns:a16="http://schemas.microsoft.com/office/drawing/2014/main" id="{3763402D-C4DB-CF4B-B828-277938A6501B}"/>
              </a:ext>
            </a:extLst>
          </p:cNvPr>
          <p:cNvSpPr txBox="1"/>
          <p:nvPr/>
        </p:nvSpPr>
        <p:spPr>
          <a:xfrm>
            <a:off x="379141" y="1502688"/>
            <a:ext cx="4348976" cy="3416320"/>
          </a:xfrm>
          <a:prstGeom prst="rect">
            <a:avLst/>
          </a:prstGeom>
          <a:noFill/>
        </p:spPr>
        <p:txBody>
          <a:bodyPr wrap="square" rtlCol="0">
            <a:spAutoFit/>
          </a:bodyPr>
          <a:lstStyle/>
          <a:p>
            <a:pPr marL="285750" indent="-285750">
              <a:buFont typeface="Arial" panose="020B0604020202020204" pitchFamily="34" charset="0"/>
              <a:buChar char="•"/>
            </a:pPr>
            <a:r>
              <a:rPr lang="en-GB" b="1" dirty="0"/>
              <a:t>Simulations</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dirty="0"/>
              <a:t>SNP-exposure r2 = 0.05</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Sample size = 10,000</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90 independent SNPs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Simulation involves an influence of parental exposure influencing child’s confounder</a:t>
            </a:r>
            <a:r>
              <a:rPr lang="nb-NO" dirty="0"/>
              <a:t>.</a:t>
            </a:r>
            <a:endParaRPr lang="en-GB" b="1" dirty="0"/>
          </a:p>
          <a:p>
            <a:pPr marL="285750" indent="-285750">
              <a:buFont typeface="Arial" panose="020B0604020202020204" pitchFamily="34" charset="0"/>
              <a:buChar char="•"/>
            </a:pPr>
            <a:endParaRPr lang="en-GB" dirty="0"/>
          </a:p>
        </p:txBody>
      </p:sp>
      <p:pic>
        <p:nvPicPr>
          <p:cNvPr id="5" name="image4.png">
            <a:extLst>
              <a:ext uri="{FF2B5EF4-FFF2-40B4-BE49-F238E27FC236}">
                <a16:creationId xmlns:a16="http://schemas.microsoft.com/office/drawing/2014/main" id="{1A088E69-9E50-9841-ACBD-653DC7FB4105}"/>
              </a:ext>
            </a:extLst>
          </p:cNvPr>
          <p:cNvPicPr/>
          <p:nvPr/>
        </p:nvPicPr>
        <p:blipFill>
          <a:blip r:embed="rId2"/>
          <a:srcRect/>
          <a:stretch>
            <a:fillRect/>
          </a:stretch>
        </p:blipFill>
        <p:spPr>
          <a:xfrm>
            <a:off x="5567061" y="1646347"/>
            <a:ext cx="5734050" cy="3683000"/>
          </a:xfrm>
          <a:prstGeom prst="rect">
            <a:avLst/>
          </a:prstGeom>
          <a:ln/>
        </p:spPr>
      </p:pic>
    </p:spTree>
    <p:extLst>
      <p:ext uri="{BB962C8B-B14F-4D97-AF65-F5344CB8AC3E}">
        <p14:creationId xmlns:p14="http://schemas.microsoft.com/office/powerpoint/2010/main" val="1653155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888380" y="587104"/>
            <a:ext cx="3828585" cy="795647"/>
          </a:xfrm>
        </p:spPr>
        <p:txBody>
          <a:bodyPr>
            <a:normAutofit fontScale="90000"/>
          </a:bodyPr>
          <a:lstStyle/>
          <a:p>
            <a:pPr algn="l"/>
            <a:r>
              <a:rPr lang="en-GB" dirty="0"/>
              <a:t>Results</a:t>
            </a:r>
          </a:p>
        </p:txBody>
      </p:sp>
      <p:sp>
        <p:nvSpPr>
          <p:cNvPr id="6" name="TextBox 5">
            <a:extLst>
              <a:ext uri="{FF2B5EF4-FFF2-40B4-BE49-F238E27FC236}">
                <a16:creationId xmlns:a16="http://schemas.microsoft.com/office/drawing/2014/main" id="{3763402D-C4DB-CF4B-B828-277938A6501B}"/>
              </a:ext>
            </a:extLst>
          </p:cNvPr>
          <p:cNvSpPr txBox="1"/>
          <p:nvPr/>
        </p:nvSpPr>
        <p:spPr>
          <a:xfrm>
            <a:off x="379141" y="1502688"/>
            <a:ext cx="4348976" cy="4524315"/>
          </a:xfrm>
          <a:prstGeom prst="rect">
            <a:avLst/>
          </a:prstGeom>
          <a:noFill/>
        </p:spPr>
        <p:txBody>
          <a:bodyPr wrap="square" rtlCol="0">
            <a:spAutoFit/>
          </a:bodyPr>
          <a:lstStyle/>
          <a:p>
            <a:pPr marL="285750" indent="-285750">
              <a:buFont typeface="Arial" panose="020B0604020202020204" pitchFamily="34" charset="0"/>
              <a:buChar char="•"/>
            </a:pPr>
            <a:r>
              <a:rPr lang="en-GB" b="1" dirty="0"/>
              <a:t>Simulations</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dirty="0"/>
              <a:t>Bias occurs if there are dynastic effects. I.e. if the parents affect the offspring outcomes.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However, estimates from within-family designs are less substantially less powerful.</a:t>
            </a:r>
            <a:r>
              <a:rPr lang="nb-NO" dirty="0">
                <a:effectLst/>
              </a:rPr>
              <a:t>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simulations show how family structure can be exploited to control for the bias either using samples of siblings or mother-father-offspring trios.</a:t>
            </a:r>
          </a:p>
          <a:p>
            <a:endParaRPr lang="en-GB" b="1" dirty="0"/>
          </a:p>
          <a:p>
            <a:pPr marL="285750" indent="-285750">
              <a:buFont typeface="Arial" panose="020B0604020202020204" pitchFamily="34" charset="0"/>
              <a:buChar char="•"/>
            </a:pPr>
            <a:endParaRPr lang="en-GB" dirty="0"/>
          </a:p>
        </p:txBody>
      </p:sp>
      <p:pic>
        <p:nvPicPr>
          <p:cNvPr id="5" name="Picture 4" descr="A close up of a map&#10;&#10;Description automatically generated">
            <a:extLst>
              <a:ext uri="{FF2B5EF4-FFF2-40B4-BE49-F238E27FC236}">
                <a16:creationId xmlns:a16="http://schemas.microsoft.com/office/drawing/2014/main" id="{79B8D92A-523F-0C4A-AF0E-5F00E56CE77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83730" y="587104"/>
            <a:ext cx="7263166" cy="5981700"/>
          </a:xfrm>
          <a:prstGeom prst="rect">
            <a:avLst/>
          </a:prstGeom>
        </p:spPr>
      </p:pic>
    </p:spTree>
    <p:extLst>
      <p:ext uri="{BB962C8B-B14F-4D97-AF65-F5344CB8AC3E}">
        <p14:creationId xmlns:p14="http://schemas.microsoft.com/office/powerpoint/2010/main" val="973341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AADF-5E13-6B4F-A802-746BF7D312D6}"/>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27A1CC70-C9A1-CA4A-9ECC-CDC9FF887C18}"/>
              </a:ext>
            </a:extLst>
          </p:cNvPr>
          <p:cNvSpPr>
            <a:spLocks noGrp="1"/>
          </p:cNvSpPr>
          <p:nvPr>
            <p:ph idx="1"/>
          </p:nvPr>
        </p:nvSpPr>
        <p:spPr/>
        <p:txBody>
          <a:bodyPr/>
          <a:lstStyle/>
          <a:p>
            <a:pPr marL="514350" indent="-514350">
              <a:buFont typeface="+mj-lt"/>
              <a:buAutoNum type="arabicPeriod"/>
            </a:pPr>
            <a:r>
              <a:rPr lang="en-US" dirty="0"/>
              <a:t>Introduction to Mendelian randomization (genetic IVs)</a:t>
            </a:r>
          </a:p>
          <a:p>
            <a:pPr marL="514350" indent="-514350">
              <a:buFont typeface="+mj-lt"/>
              <a:buAutoNum type="arabicPeriod"/>
            </a:pPr>
            <a:r>
              <a:rPr lang="en-US" dirty="0"/>
              <a:t>MR of education using </a:t>
            </a:r>
            <a:r>
              <a:rPr lang="en-US"/>
              <a:t>unrelateds</a:t>
            </a:r>
          </a:p>
          <a:p>
            <a:pPr marL="514350" indent="-514350">
              <a:buFont typeface="+mj-lt"/>
              <a:buAutoNum type="arabicPeriod"/>
            </a:pPr>
            <a:r>
              <a:rPr lang="en-US" dirty="0"/>
              <a:t>Family based designs</a:t>
            </a:r>
          </a:p>
          <a:p>
            <a:pPr marL="514350" indent="-514350">
              <a:buFont typeface="+mj-lt"/>
              <a:buAutoNum type="arabicPeriod"/>
            </a:pPr>
            <a:r>
              <a:rPr lang="en-US" dirty="0"/>
              <a:t>Simulations</a:t>
            </a:r>
          </a:p>
          <a:p>
            <a:pPr marL="514350" indent="-514350">
              <a:buFont typeface="+mj-lt"/>
              <a:buAutoNum type="arabicPeriod"/>
            </a:pPr>
            <a:r>
              <a:rPr lang="en-US" dirty="0"/>
              <a:t>Empirical example: The effects of height and BMI on education, blood pressure and diabetes</a:t>
            </a:r>
          </a:p>
          <a:p>
            <a:pPr marL="514350" indent="-514350">
              <a:buFont typeface="+mj-lt"/>
              <a:buAutoNum type="arabicPeriod"/>
            </a:pPr>
            <a:r>
              <a:rPr lang="en-US" dirty="0"/>
              <a:t>The Sibling GWAS</a:t>
            </a:r>
          </a:p>
          <a:p>
            <a:pPr marL="514350" indent="-514350">
              <a:buFont typeface="+mj-lt"/>
              <a:buAutoNum type="arabicPeriod"/>
            </a:pPr>
            <a:endParaRPr lang="en-US" dirty="0"/>
          </a:p>
        </p:txBody>
      </p:sp>
    </p:spTree>
    <p:extLst>
      <p:ext uri="{BB962C8B-B14F-4D97-AF65-F5344CB8AC3E}">
        <p14:creationId xmlns:p14="http://schemas.microsoft.com/office/powerpoint/2010/main" val="1241578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D767-F089-6643-A4AF-BE5207469AD2}"/>
              </a:ext>
            </a:extLst>
          </p:cNvPr>
          <p:cNvSpPr>
            <a:spLocks noGrp="1"/>
          </p:cNvSpPr>
          <p:nvPr>
            <p:ph type="title"/>
          </p:nvPr>
        </p:nvSpPr>
        <p:spPr/>
        <p:txBody>
          <a:bodyPr/>
          <a:lstStyle/>
          <a:p>
            <a:r>
              <a:rPr lang="en-US" dirty="0"/>
              <a:t>Empirical study</a:t>
            </a:r>
          </a:p>
        </p:txBody>
      </p:sp>
      <p:sp>
        <p:nvSpPr>
          <p:cNvPr id="3" name="Content Placeholder 2">
            <a:extLst>
              <a:ext uri="{FF2B5EF4-FFF2-40B4-BE49-F238E27FC236}">
                <a16:creationId xmlns:a16="http://schemas.microsoft.com/office/drawing/2014/main" id="{820AB8C6-DCA7-5841-AC6E-50397656B27C}"/>
              </a:ext>
            </a:extLst>
          </p:cNvPr>
          <p:cNvSpPr>
            <a:spLocks noGrp="1"/>
          </p:cNvSpPr>
          <p:nvPr>
            <p:ph idx="1"/>
          </p:nvPr>
        </p:nvSpPr>
        <p:spPr/>
        <p:txBody>
          <a:bodyPr/>
          <a:lstStyle/>
          <a:p>
            <a:r>
              <a:rPr lang="en-US" dirty="0"/>
              <a:t>Hypotheses</a:t>
            </a:r>
          </a:p>
          <a:p>
            <a:pPr lvl="1"/>
            <a:r>
              <a:rPr lang="en-US" dirty="0"/>
              <a:t>What is the effect of BMI on </a:t>
            </a:r>
          </a:p>
          <a:p>
            <a:pPr marL="1371600" lvl="2" indent="-457200">
              <a:buFont typeface="+mj-lt"/>
              <a:buAutoNum type="arabicPeriod"/>
            </a:pPr>
            <a:r>
              <a:rPr lang="en-US" dirty="0"/>
              <a:t>Diabetes</a:t>
            </a:r>
          </a:p>
          <a:p>
            <a:pPr marL="1371600" lvl="2" indent="-457200">
              <a:buFont typeface="+mj-lt"/>
              <a:buAutoNum type="arabicPeriod"/>
            </a:pPr>
            <a:r>
              <a:rPr lang="en-US" dirty="0"/>
              <a:t>High blood pressure</a:t>
            </a:r>
          </a:p>
          <a:p>
            <a:pPr marL="1371600" lvl="2" indent="-457200">
              <a:buFont typeface="+mj-lt"/>
              <a:buAutoNum type="arabicPeriod"/>
            </a:pPr>
            <a:endParaRPr lang="en-US" dirty="0"/>
          </a:p>
          <a:p>
            <a:pPr marL="1371600" lvl="2" indent="-457200">
              <a:buFont typeface="+mj-lt"/>
              <a:buAutoNum type="arabicPeriod"/>
            </a:pPr>
            <a:r>
              <a:rPr lang="en-US" dirty="0"/>
              <a:t>Educational attainment</a:t>
            </a:r>
          </a:p>
          <a:p>
            <a:pPr lvl="2"/>
            <a:endParaRPr lang="en-US" dirty="0"/>
          </a:p>
          <a:p>
            <a:pPr lvl="1"/>
            <a:r>
              <a:rPr lang="en-US" dirty="0"/>
              <a:t>What is the effect height on</a:t>
            </a:r>
          </a:p>
          <a:p>
            <a:pPr marL="914400" lvl="2" indent="0">
              <a:buNone/>
            </a:pPr>
            <a:r>
              <a:rPr lang="en-US" dirty="0"/>
              <a:t>4.     Educational attainment</a:t>
            </a:r>
          </a:p>
        </p:txBody>
      </p:sp>
      <p:pic>
        <p:nvPicPr>
          <p:cNvPr id="5" name="Picture 4" descr="A group of people posing for a photo&#10;&#10;Description automatically generated">
            <a:extLst>
              <a:ext uri="{FF2B5EF4-FFF2-40B4-BE49-F238E27FC236}">
                <a16:creationId xmlns:a16="http://schemas.microsoft.com/office/drawing/2014/main" id="{3F159DC3-39E2-D543-A6FB-6A4AB13DC325}"/>
              </a:ext>
            </a:extLst>
          </p:cNvPr>
          <p:cNvPicPr>
            <a:picLocks noChangeAspect="1"/>
          </p:cNvPicPr>
          <p:nvPr/>
        </p:nvPicPr>
        <p:blipFill>
          <a:blip r:embed="rId2"/>
          <a:stretch>
            <a:fillRect/>
          </a:stretch>
        </p:blipFill>
        <p:spPr>
          <a:xfrm>
            <a:off x="7884160" y="1030398"/>
            <a:ext cx="3388360" cy="4797204"/>
          </a:xfrm>
          <a:prstGeom prst="rect">
            <a:avLst/>
          </a:prstGeom>
        </p:spPr>
      </p:pic>
    </p:spTree>
    <p:extLst>
      <p:ext uri="{BB962C8B-B14F-4D97-AF65-F5344CB8AC3E}">
        <p14:creationId xmlns:p14="http://schemas.microsoft.com/office/powerpoint/2010/main" val="1954565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888380" y="587104"/>
            <a:ext cx="5207620" cy="795647"/>
          </a:xfrm>
        </p:spPr>
        <p:txBody>
          <a:bodyPr>
            <a:normAutofit fontScale="90000"/>
          </a:bodyPr>
          <a:lstStyle/>
          <a:p>
            <a:pPr algn="l"/>
            <a:r>
              <a:rPr lang="en-GB" dirty="0"/>
              <a:t>Data</a:t>
            </a:r>
          </a:p>
        </p:txBody>
      </p:sp>
      <p:sp>
        <p:nvSpPr>
          <p:cNvPr id="6" name="TextBox 5">
            <a:extLst>
              <a:ext uri="{FF2B5EF4-FFF2-40B4-BE49-F238E27FC236}">
                <a16:creationId xmlns:a16="http://schemas.microsoft.com/office/drawing/2014/main" id="{3763402D-C4DB-CF4B-B828-277938A6501B}"/>
              </a:ext>
            </a:extLst>
          </p:cNvPr>
          <p:cNvSpPr txBox="1"/>
          <p:nvPr/>
        </p:nvSpPr>
        <p:spPr>
          <a:xfrm>
            <a:off x="1019716" y="1225689"/>
            <a:ext cx="10495407" cy="5909310"/>
          </a:xfrm>
          <a:prstGeom prst="rect">
            <a:avLst/>
          </a:prstGeom>
          <a:noFill/>
        </p:spPr>
        <p:txBody>
          <a:bodyPr wrap="square" rtlCol="0">
            <a:spAutoFit/>
          </a:bodyPr>
          <a:lstStyle/>
          <a:p>
            <a:pPr marL="285750" indent="-285750">
              <a:buFont typeface="Arial" panose="020B0604020202020204" pitchFamily="34" charset="0"/>
              <a:buChar char="•"/>
            </a:pPr>
            <a:r>
              <a:rPr lang="en-GB" b="1" dirty="0"/>
              <a:t>HUNT</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dirty="0"/>
              <a:t>HUNT &gt; ~125,000 unique individuals (H1-3)&gt; ~71,800 genotyped (H2-3) &gt; ~24,000 unrelated (2</a:t>
            </a:r>
            <a:r>
              <a:rPr lang="en-GB" baseline="30000" dirty="0"/>
              <a:t>nd</a:t>
            </a:r>
            <a:r>
              <a:rPr lang="en-GB" dirty="0"/>
              <a:t> degree) Europeans.</a:t>
            </a:r>
          </a:p>
          <a:p>
            <a:pPr marL="285750" indent="-285750">
              <a:buFont typeface="Arial" panose="020B0604020202020204" pitchFamily="34" charset="0"/>
              <a:buChar char="•"/>
            </a:pPr>
            <a:r>
              <a:rPr lang="en-GB" dirty="0"/>
              <a:t>Genotyping - HumanCoreExome12 v1.0, HumanCoreExome12 v1.1 and UM HUNT Biobank v1.0 (n=516,608).</a:t>
            </a:r>
          </a:p>
          <a:p>
            <a:pPr marL="285750" indent="-285750">
              <a:buFont typeface="Arial" panose="020B0604020202020204" pitchFamily="34" charset="0"/>
              <a:buChar char="•"/>
            </a:pPr>
            <a:r>
              <a:rPr lang="en-GB" dirty="0"/>
              <a:t>Imputation – merged reference panel constructed from the Haplotype Reference Consortium (HRC) panel (release version 1.1) and a local reference panel</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t>Empirical study (HUNT+UKB)</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dirty="0"/>
              <a:t>HUNT2 &gt; 65,237 participated &gt; 56,374 genotyped &gt; 53,288 complete data &gt; 19,492 unrelated | 28,823 siblings &gt; 13,103 families</a:t>
            </a:r>
          </a:p>
          <a:p>
            <a:pPr marL="285750" indent="-285750">
              <a:buFont typeface="Arial" panose="020B0604020202020204" pitchFamily="34" charset="0"/>
              <a:buChar char="•"/>
            </a:pPr>
            <a:r>
              <a:rPr lang="en-GB" dirty="0"/>
              <a:t>UKBB &gt; 503,317 participated &gt; 370,180 met inclusion criteria &gt; 33,642 siblings</a:t>
            </a:r>
          </a:p>
          <a:p>
            <a:r>
              <a:rPr lang="en-GB" b="1" dirty="0"/>
              <a:t>Exposures and outcomes</a:t>
            </a:r>
          </a:p>
          <a:p>
            <a:pPr marL="285750" indent="-285750">
              <a:buFont typeface="Arial" panose="020B0604020202020204" pitchFamily="34" charset="0"/>
              <a:buChar char="•"/>
            </a:pPr>
            <a:r>
              <a:rPr lang="en-GB" dirty="0"/>
              <a:t>Height, BMI &gt; Education</a:t>
            </a:r>
          </a:p>
          <a:p>
            <a:pPr marL="285750" indent="-285750">
              <a:buFont typeface="Arial" panose="020B0604020202020204" pitchFamily="34" charset="0"/>
              <a:buChar char="•"/>
            </a:pPr>
            <a:r>
              <a:rPr lang="en-GB" dirty="0"/>
              <a:t>BMI &gt; Diabetes, Blood pressure</a:t>
            </a:r>
          </a:p>
          <a:p>
            <a:endParaRPr lang="en-GB" b="1" dirty="0"/>
          </a:p>
          <a:p>
            <a:r>
              <a:rPr lang="en-GB" b="1" dirty="0"/>
              <a:t>Replication: </a:t>
            </a:r>
            <a:r>
              <a:rPr lang="en-GB" dirty="0"/>
              <a:t>23andMe 222,368 siblings</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1454949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27E5A-8A41-7045-BA75-61AA37AAF8FC}"/>
              </a:ext>
            </a:extLst>
          </p:cNvPr>
          <p:cNvSpPr>
            <a:spLocks noGrp="1"/>
          </p:cNvSpPr>
          <p:nvPr>
            <p:ph type="title"/>
          </p:nvPr>
        </p:nvSpPr>
        <p:spPr/>
        <p:txBody>
          <a:bodyPr/>
          <a:lstStyle/>
          <a:p>
            <a:r>
              <a:rPr lang="en-US" dirty="0"/>
              <a:t>BMI and height GWAS</a:t>
            </a:r>
          </a:p>
        </p:txBody>
      </p:sp>
      <p:pic>
        <p:nvPicPr>
          <p:cNvPr id="5" name="Content Placeholder 4" descr="A screenshot of a cell phone&#10;&#10;Description automatically generated">
            <a:extLst>
              <a:ext uri="{FF2B5EF4-FFF2-40B4-BE49-F238E27FC236}">
                <a16:creationId xmlns:a16="http://schemas.microsoft.com/office/drawing/2014/main" id="{B13C465F-2D22-DF49-8E0F-8A48EBF80BC1}"/>
              </a:ext>
            </a:extLst>
          </p:cNvPr>
          <p:cNvPicPr>
            <a:picLocks noGrp="1" noChangeAspect="1"/>
          </p:cNvPicPr>
          <p:nvPr>
            <p:ph idx="1"/>
          </p:nvPr>
        </p:nvPicPr>
        <p:blipFill>
          <a:blip r:embed="rId2"/>
          <a:stretch>
            <a:fillRect/>
          </a:stretch>
        </p:blipFill>
        <p:spPr>
          <a:xfrm>
            <a:off x="0" y="1790700"/>
            <a:ext cx="5716687" cy="2984500"/>
          </a:xfrm>
        </p:spPr>
      </p:pic>
      <p:pic>
        <p:nvPicPr>
          <p:cNvPr id="7" name="Picture 6" descr="A screenshot of a cell phone&#10;&#10;Description automatically generated">
            <a:extLst>
              <a:ext uri="{FF2B5EF4-FFF2-40B4-BE49-F238E27FC236}">
                <a16:creationId xmlns:a16="http://schemas.microsoft.com/office/drawing/2014/main" id="{8EE97FCC-2F6F-B444-B90B-842A5F8E7DEA}"/>
              </a:ext>
            </a:extLst>
          </p:cNvPr>
          <p:cNvPicPr>
            <a:picLocks noChangeAspect="1"/>
          </p:cNvPicPr>
          <p:nvPr/>
        </p:nvPicPr>
        <p:blipFill>
          <a:blip r:embed="rId3"/>
          <a:stretch>
            <a:fillRect/>
          </a:stretch>
        </p:blipFill>
        <p:spPr>
          <a:xfrm>
            <a:off x="6096000" y="1808695"/>
            <a:ext cx="5473700" cy="3076585"/>
          </a:xfrm>
          <a:prstGeom prst="rect">
            <a:avLst/>
          </a:prstGeom>
        </p:spPr>
      </p:pic>
      <p:sp>
        <p:nvSpPr>
          <p:cNvPr id="8" name="TextBox 7">
            <a:extLst>
              <a:ext uri="{FF2B5EF4-FFF2-40B4-BE49-F238E27FC236}">
                <a16:creationId xmlns:a16="http://schemas.microsoft.com/office/drawing/2014/main" id="{5E7F2460-CE8A-D44B-B461-C2022DD7B91C}"/>
              </a:ext>
            </a:extLst>
          </p:cNvPr>
          <p:cNvSpPr txBox="1"/>
          <p:nvPr/>
        </p:nvSpPr>
        <p:spPr>
          <a:xfrm>
            <a:off x="2439949" y="5398236"/>
            <a:ext cx="10947400" cy="923330"/>
          </a:xfrm>
          <a:prstGeom prst="rect">
            <a:avLst/>
          </a:prstGeom>
          <a:noFill/>
        </p:spPr>
        <p:txBody>
          <a:bodyPr wrap="square" rtlCol="0">
            <a:spAutoFit/>
          </a:bodyPr>
          <a:lstStyle/>
          <a:p>
            <a:r>
              <a:rPr lang="en-US" dirty="0"/>
              <a:t>Clumped using r</a:t>
            </a:r>
            <a:r>
              <a:rPr lang="en-US" baseline="30000" dirty="0"/>
              <a:t>2</a:t>
            </a:r>
            <a:r>
              <a:rPr lang="en-US" dirty="0"/>
              <a:t>&lt;0.01, LD=10,000kb, to select:</a:t>
            </a:r>
          </a:p>
          <a:p>
            <a:pPr marL="285750" indent="-285750">
              <a:buFont typeface="Arial" panose="020B0604020202020204" pitchFamily="34" charset="0"/>
              <a:buChar char="•"/>
            </a:pPr>
            <a:r>
              <a:rPr lang="en-US" dirty="0"/>
              <a:t>79 SNPs associated with BMI</a:t>
            </a:r>
          </a:p>
          <a:p>
            <a:pPr marL="285750" indent="-285750">
              <a:buFont typeface="Arial" panose="020B0604020202020204" pitchFamily="34" charset="0"/>
              <a:buChar char="•"/>
            </a:pPr>
            <a:r>
              <a:rPr lang="en-GB" dirty="0"/>
              <a:t>385</a:t>
            </a:r>
            <a:r>
              <a:rPr lang="en-US" dirty="0"/>
              <a:t> SNPs associated with height</a:t>
            </a:r>
          </a:p>
        </p:txBody>
      </p:sp>
    </p:spTree>
    <p:extLst>
      <p:ext uri="{BB962C8B-B14F-4D97-AF65-F5344CB8AC3E}">
        <p14:creationId xmlns:p14="http://schemas.microsoft.com/office/powerpoint/2010/main" val="3256130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63402D-C4DB-CF4B-B828-277938A6501B}"/>
              </a:ext>
            </a:extLst>
          </p:cNvPr>
          <p:cNvSpPr txBox="1"/>
          <p:nvPr/>
        </p:nvSpPr>
        <p:spPr>
          <a:xfrm>
            <a:off x="179867" y="1200765"/>
            <a:ext cx="11006689" cy="3416320"/>
          </a:xfrm>
          <a:prstGeom prst="rect">
            <a:avLst/>
          </a:prstGeom>
          <a:noFill/>
        </p:spPr>
        <p:txBody>
          <a:bodyPr wrap="square" rtlCol="0">
            <a:spAutoFit/>
          </a:bodyPr>
          <a:lstStyle/>
          <a:p>
            <a:endParaRPr lang="en-GB" b="1" dirty="0"/>
          </a:p>
          <a:p>
            <a:r>
              <a:rPr lang="en-GB" b="1" dirty="0"/>
              <a:t>BMI &gt; Diabetes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endParaRPr lang="en-GB" b="1" dirty="0"/>
          </a:p>
          <a:p>
            <a:r>
              <a:rPr lang="en-GB" b="1" dirty="0"/>
              <a:t>BMI &gt; High blood pressure</a:t>
            </a:r>
          </a:p>
        </p:txBody>
      </p:sp>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888380" y="587104"/>
            <a:ext cx="8991600" cy="795647"/>
          </a:xfrm>
        </p:spPr>
        <p:txBody>
          <a:bodyPr>
            <a:normAutofit fontScale="90000"/>
          </a:bodyPr>
          <a:lstStyle/>
          <a:p>
            <a:pPr algn="l"/>
            <a:r>
              <a:rPr lang="en-GB" dirty="0"/>
              <a:t>Results HUNT and UK Biobank</a:t>
            </a:r>
          </a:p>
        </p:txBody>
      </p:sp>
      <p:pic>
        <p:nvPicPr>
          <p:cNvPr id="9" name="Picture 8" descr="A screenshot of a cell phone&#10;&#10;Description automatically generated">
            <a:extLst>
              <a:ext uri="{FF2B5EF4-FFF2-40B4-BE49-F238E27FC236}">
                <a16:creationId xmlns:a16="http://schemas.microsoft.com/office/drawing/2014/main" id="{88AE3E4A-CADE-B94F-AA2D-C5A8213686D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200" y="1905000"/>
            <a:ext cx="12189600" cy="1954322"/>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AC94AA6-8394-3B45-961F-D1173390B0A4}"/>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200" y="4660900"/>
            <a:ext cx="12189600" cy="2285296"/>
          </a:xfrm>
          <a:prstGeom prst="rect">
            <a:avLst/>
          </a:prstGeom>
        </p:spPr>
      </p:pic>
    </p:spTree>
    <p:extLst>
      <p:ext uri="{BB962C8B-B14F-4D97-AF65-F5344CB8AC3E}">
        <p14:creationId xmlns:p14="http://schemas.microsoft.com/office/powerpoint/2010/main" val="663119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888380" y="587104"/>
            <a:ext cx="9794488" cy="795647"/>
          </a:xfrm>
        </p:spPr>
        <p:txBody>
          <a:bodyPr>
            <a:normAutofit fontScale="90000"/>
          </a:bodyPr>
          <a:lstStyle/>
          <a:p>
            <a:pPr algn="l"/>
            <a:r>
              <a:rPr lang="en-GB" dirty="0"/>
              <a:t>Results HUNT and UK Biobank</a:t>
            </a:r>
            <a:endParaRPr lang="nb-NO" dirty="0"/>
          </a:p>
        </p:txBody>
      </p:sp>
      <p:sp>
        <p:nvSpPr>
          <p:cNvPr id="6" name="TextBox 5">
            <a:extLst>
              <a:ext uri="{FF2B5EF4-FFF2-40B4-BE49-F238E27FC236}">
                <a16:creationId xmlns:a16="http://schemas.microsoft.com/office/drawing/2014/main" id="{3763402D-C4DB-CF4B-B828-277938A6501B}"/>
              </a:ext>
            </a:extLst>
          </p:cNvPr>
          <p:cNvSpPr txBox="1"/>
          <p:nvPr/>
        </p:nvSpPr>
        <p:spPr>
          <a:xfrm>
            <a:off x="0" y="1382751"/>
            <a:ext cx="12603891" cy="4524315"/>
          </a:xfrm>
          <a:prstGeom prst="rect">
            <a:avLst/>
          </a:prstGeom>
          <a:noFill/>
        </p:spPr>
        <p:txBody>
          <a:bodyPr wrap="square" rtlCol="0">
            <a:spAutoFit/>
          </a:bodyPr>
          <a:lstStyle/>
          <a:p>
            <a:r>
              <a:rPr lang="en-GB" b="1" dirty="0"/>
              <a:t>Height &gt; Education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r>
              <a:rPr lang="en-GB" b="1" dirty="0"/>
              <a:t>BMI &gt; Education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nb-NO"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endParaRPr lang="en-GB" b="1" dirty="0"/>
          </a:p>
          <a:p>
            <a:pPr marL="285750" indent="-285750">
              <a:buFont typeface="Arial" panose="020B0604020202020204" pitchFamily="34" charset="0"/>
              <a:buChar char="•"/>
            </a:pPr>
            <a:endParaRPr lang="en-GB" dirty="0"/>
          </a:p>
        </p:txBody>
      </p:sp>
      <p:pic>
        <p:nvPicPr>
          <p:cNvPr id="4" name="Picture 3" descr="A screenshot of a cell phone&#10;&#10;Description automatically generated">
            <a:extLst>
              <a:ext uri="{FF2B5EF4-FFF2-40B4-BE49-F238E27FC236}">
                <a16:creationId xmlns:a16="http://schemas.microsoft.com/office/drawing/2014/main" id="{AEAFA97A-269D-8841-8C3D-F6DBB305219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200" y="1790700"/>
            <a:ext cx="12189600" cy="190704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DFF77DE-DD8A-9F49-B04D-0CB4156C281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200" y="4432300"/>
            <a:ext cx="12189600" cy="1938561"/>
          </a:xfrm>
          <a:prstGeom prst="rect">
            <a:avLst/>
          </a:prstGeom>
        </p:spPr>
      </p:pic>
    </p:spTree>
    <p:extLst>
      <p:ext uri="{BB962C8B-B14F-4D97-AF65-F5344CB8AC3E}">
        <p14:creationId xmlns:p14="http://schemas.microsoft.com/office/powerpoint/2010/main" val="3858692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63402D-C4DB-CF4B-B828-277938A6501B}"/>
              </a:ext>
            </a:extLst>
          </p:cNvPr>
          <p:cNvSpPr txBox="1"/>
          <p:nvPr/>
        </p:nvSpPr>
        <p:spPr>
          <a:xfrm>
            <a:off x="168715" y="1259513"/>
            <a:ext cx="11006689" cy="3416320"/>
          </a:xfrm>
          <a:prstGeom prst="rect">
            <a:avLst/>
          </a:prstGeom>
          <a:noFill/>
        </p:spPr>
        <p:txBody>
          <a:bodyPr wrap="square" rtlCol="0">
            <a:spAutoFit/>
          </a:bodyPr>
          <a:lstStyle/>
          <a:p>
            <a:endParaRPr lang="en-GB" b="1" dirty="0"/>
          </a:p>
          <a:p>
            <a:r>
              <a:rPr lang="en-GB" b="1" dirty="0"/>
              <a:t>BMI &gt; Diabetes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endParaRPr lang="en-GB" b="1" dirty="0"/>
          </a:p>
          <a:p>
            <a:r>
              <a:rPr lang="en-GB" b="1" dirty="0"/>
              <a:t>BMI &gt; High blood pressure</a:t>
            </a:r>
          </a:p>
        </p:txBody>
      </p:sp>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502299" y="463866"/>
            <a:ext cx="11537301" cy="795647"/>
          </a:xfrm>
        </p:spPr>
        <p:txBody>
          <a:bodyPr>
            <a:normAutofit fontScale="90000"/>
          </a:bodyPr>
          <a:lstStyle/>
          <a:p>
            <a:pPr algn="l"/>
            <a:r>
              <a:rPr lang="en-GB" dirty="0"/>
              <a:t>Results 23andMe replication (n=222,368)</a:t>
            </a:r>
          </a:p>
        </p:txBody>
      </p:sp>
      <p:pic>
        <p:nvPicPr>
          <p:cNvPr id="10" name="Picture 9">
            <a:extLst>
              <a:ext uri="{FF2B5EF4-FFF2-40B4-BE49-F238E27FC236}">
                <a16:creationId xmlns:a16="http://schemas.microsoft.com/office/drawing/2014/main" id="{BBAB36A8-069C-D44C-9FD4-2AA10D4C24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13290" y="-3223697"/>
            <a:ext cx="2165420" cy="12124800"/>
          </a:xfrm>
          <a:prstGeom prst="rect">
            <a:avLst/>
          </a:prstGeom>
        </p:spPr>
      </p:pic>
      <p:pic>
        <p:nvPicPr>
          <p:cNvPr id="12" name="Picture 11">
            <a:extLst>
              <a:ext uri="{FF2B5EF4-FFF2-40B4-BE49-F238E27FC236}">
                <a16:creationId xmlns:a16="http://schemas.microsoft.com/office/drawing/2014/main" id="{AF8D952E-C8AB-D642-982F-904FBA288C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013290" y="-389626"/>
            <a:ext cx="2165420" cy="12124800"/>
          </a:xfrm>
          <a:prstGeom prst="rect">
            <a:avLst/>
          </a:prstGeom>
        </p:spPr>
      </p:pic>
    </p:spTree>
    <p:extLst>
      <p:ext uri="{BB962C8B-B14F-4D97-AF65-F5344CB8AC3E}">
        <p14:creationId xmlns:p14="http://schemas.microsoft.com/office/powerpoint/2010/main" val="3523304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213360" y="587104"/>
            <a:ext cx="11744960" cy="795647"/>
          </a:xfrm>
        </p:spPr>
        <p:txBody>
          <a:bodyPr>
            <a:normAutofit fontScale="90000"/>
          </a:bodyPr>
          <a:lstStyle/>
          <a:p>
            <a:pPr algn="l"/>
            <a:r>
              <a:rPr lang="en-GB" dirty="0"/>
              <a:t>Results 23andMe replication (n=222,368)</a:t>
            </a:r>
            <a:endParaRPr lang="nb-NO" dirty="0"/>
          </a:p>
        </p:txBody>
      </p:sp>
      <p:sp>
        <p:nvSpPr>
          <p:cNvPr id="6" name="TextBox 5">
            <a:extLst>
              <a:ext uri="{FF2B5EF4-FFF2-40B4-BE49-F238E27FC236}">
                <a16:creationId xmlns:a16="http://schemas.microsoft.com/office/drawing/2014/main" id="{3763402D-C4DB-CF4B-B828-277938A6501B}"/>
              </a:ext>
            </a:extLst>
          </p:cNvPr>
          <p:cNvSpPr txBox="1"/>
          <p:nvPr/>
        </p:nvSpPr>
        <p:spPr>
          <a:xfrm>
            <a:off x="-71120" y="1382751"/>
            <a:ext cx="12603891" cy="4524315"/>
          </a:xfrm>
          <a:prstGeom prst="rect">
            <a:avLst/>
          </a:prstGeom>
          <a:noFill/>
        </p:spPr>
        <p:txBody>
          <a:bodyPr wrap="square" rtlCol="0">
            <a:spAutoFit/>
          </a:bodyPr>
          <a:lstStyle/>
          <a:p>
            <a:r>
              <a:rPr lang="en-GB" b="1" dirty="0"/>
              <a:t>Height &gt; Education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r>
              <a:rPr lang="en-GB" b="1" dirty="0"/>
              <a:t>BMI &gt; Education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nb-NO"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b="1" dirty="0"/>
          </a:p>
          <a:p>
            <a:endParaRPr lang="en-GB" b="1" dirty="0"/>
          </a:p>
          <a:p>
            <a:pPr marL="285750" indent="-285750">
              <a:buFont typeface="Arial" panose="020B0604020202020204" pitchFamily="34" charset="0"/>
              <a:buChar char="•"/>
            </a:pPr>
            <a:endParaRPr lang="en-GB" dirty="0"/>
          </a:p>
        </p:txBody>
      </p:sp>
      <p:pic>
        <p:nvPicPr>
          <p:cNvPr id="10" name="Picture 9">
            <a:extLst>
              <a:ext uri="{FF2B5EF4-FFF2-40B4-BE49-F238E27FC236}">
                <a16:creationId xmlns:a16="http://schemas.microsoft.com/office/drawing/2014/main" id="{3A41B2A0-8773-F747-9726-2850E80A0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013290" y="-3310910"/>
            <a:ext cx="2165420" cy="12124800"/>
          </a:xfrm>
          <a:prstGeom prst="rect">
            <a:avLst/>
          </a:prstGeom>
        </p:spPr>
      </p:pic>
      <p:pic>
        <p:nvPicPr>
          <p:cNvPr id="11" name="Picture 10">
            <a:extLst>
              <a:ext uri="{FF2B5EF4-FFF2-40B4-BE49-F238E27FC236}">
                <a16:creationId xmlns:a16="http://schemas.microsoft.com/office/drawing/2014/main" id="{4F1EF2CA-D5AF-3A47-8778-E7B8FBBAC4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13290" y="-545840"/>
            <a:ext cx="2165420" cy="12124800"/>
          </a:xfrm>
          <a:prstGeom prst="rect">
            <a:avLst/>
          </a:prstGeom>
        </p:spPr>
      </p:pic>
    </p:spTree>
    <p:extLst>
      <p:ext uri="{BB962C8B-B14F-4D97-AF65-F5344CB8AC3E}">
        <p14:creationId xmlns:p14="http://schemas.microsoft.com/office/powerpoint/2010/main" val="34294288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EEC54-A085-FE49-8557-4818914BE2CC}"/>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4DAAC170-B6E0-0949-81DF-755D5BA2AD44}"/>
              </a:ext>
            </a:extLst>
          </p:cNvPr>
          <p:cNvSpPr>
            <a:spLocks noGrp="1"/>
          </p:cNvSpPr>
          <p:nvPr>
            <p:ph idx="1"/>
          </p:nvPr>
        </p:nvSpPr>
        <p:spPr>
          <a:xfrm>
            <a:off x="838200" y="1513840"/>
            <a:ext cx="10515600" cy="5344160"/>
          </a:xfrm>
        </p:spPr>
        <p:txBody>
          <a:bodyPr>
            <a:normAutofit fontScale="92500" lnSpcReduction="20000"/>
          </a:bodyPr>
          <a:lstStyle/>
          <a:p>
            <a:r>
              <a:rPr lang="en-US" dirty="0"/>
              <a:t>Meta-analysis of HUNT, UKB and 23andMe</a:t>
            </a:r>
          </a:p>
          <a:p>
            <a:r>
              <a:rPr lang="en-US" dirty="0"/>
              <a:t>A 1kg/m</a:t>
            </a:r>
            <a:r>
              <a:rPr lang="en-US" baseline="30000" dirty="0"/>
              <a:t>2</a:t>
            </a:r>
            <a:r>
              <a:rPr lang="en-US" dirty="0"/>
              <a:t> increase in BMI causes:</a:t>
            </a:r>
          </a:p>
          <a:p>
            <a:pPr lvl="1"/>
            <a:r>
              <a:rPr lang="en-US" dirty="0"/>
              <a:t>0.82 (95%CI: 0.55 to 1.06) additional cases of diabetes per 100</a:t>
            </a:r>
          </a:p>
          <a:p>
            <a:pPr lvl="1"/>
            <a:r>
              <a:rPr lang="en-US" dirty="0"/>
              <a:t>1.25 (95%CI: 0.90 to 1.59) additional cases of high blood pressure per 100</a:t>
            </a:r>
          </a:p>
          <a:p>
            <a:pPr lvl="1"/>
            <a:endParaRPr lang="en-US" dirty="0"/>
          </a:p>
          <a:p>
            <a:pPr lvl="1"/>
            <a:r>
              <a:rPr lang="en-US" dirty="0"/>
              <a:t>0.00 (95%CI: -0.018 to 0.018) additional years of education (i.e. &lt;6.6 days)</a:t>
            </a:r>
          </a:p>
          <a:p>
            <a:pPr lvl="1"/>
            <a:endParaRPr lang="en-US" dirty="0"/>
          </a:p>
          <a:p>
            <a:r>
              <a:rPr lang="en-US" dirty="0"/>
              <a:t>10cm increase in height causes</a:t>
            </a:r>
          </a:p>
          <a:p>
            <a:pPr lvl="1"/>
            <a:r>
              <a:rPr lang="en-US" dirty="0"/>
              <a:t>0.00 (95%CI: -0.015 to 0.015) additional years of education (i.e. &lt;5.5 days)</a:t>
            </a:r>
          </a:p>
          <a:p>
            <a:endParaRPr lang="en-US" dirty="0"/>
          </a:p>
          <a:p>
            <a:r>
              <a:rPr lang="en-US" dirty="0"/>
              <a:t>Very well powered estimates.</a:t>
            </a:r>
          </a:p>
          <a:p>
            <a:r>
              <a:rPr lang="en-US" dirty="0"/>
              <a:t>Confirm established adverse effects of higher BMI on health outcomes.</a:t>
            </a:r>
          </a:p>
          <a:p>
            <a:r>
              <a:rPr lang="en-US" dirty="0"/>
              <a:t>There is very unlikely to be meaningful causal effect of BMI or height on educational attainment.</a:t>
            </a:r>
          </a:p>
        </p:txBody>
      </p:sp>
    </p:spTree>
    <p:extLst>
      <p:ext uri="{BB962C8B-B14F-4D97-AF65-F5344CB8AC3E}">
        <p14:creationId xmlns:p14="http://schemas.microsoft.com/office/powerpoint/2010/main" val="3416727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7ADB9-DCFA-B84B-A911-9B21DE8876AA}"/>
              </a:ext>
            </a:extLst>
          </p:cNvPr>
          <p:cNvSpPr>
            <a:spLocks noGrp="1"/>
          </p:cNvSpPr>
          <p:nvPr>
            <p:ph type="title"/>
          </p:nvPr>
        </p:nvSpPr>
        <p:spPr/>
        <p:txBody>
          <a:bodyPr/>
          <a:lstStyle/>
          <a:p>
            <a:r>
              <a:rPr lang="en-US" dirty="0"/>
              <a:t>Next steps: MR within families consortium</a:t>
            </a:r>
          </a:p>
        </p:txBody>
      </p:sp>
      <p:sp>
        <p:nvSpPr>
          <p:cNvPr id="3" name="Content Placeholder 2">
            <a:extLst>
              <a:ext uri="{FF2B5EF4-FFF2-40B4-BE49-F238E27FC236}">
                <a16:creationId xmlns:a16="http://schemas.microsoft.com/office/drawing/2014/main" id="{3EE9114E-4F4E-4047-BF2D-C5B95E18DA45}"/>
              </a:ext>
            </a:extLst>
          </p:cNvPr>
          <p:cNvSpPr>
            <a:spLocks noGrp="1"/>
          </p:cNvSpPr>
          <p:nvPr>
            <p:ph idx="1"/>
          </p:nvPr>
        </p:nvSpPr>
        <p:spPr>
          <a:xfrm>
            <a:off x="838200" y="1825625"/>
            <a:ext cx="10515600" cy="4351338"/>
          </a:xfrm>
        </p:spPr>
        <p:txBody>
          <a:bodyPr numCol="1">
            <a:normAutofit fontScale="55000" lnSpcReduction="20000"/>
          </a:bodyPr>
          <a:lstStyle/>
          <a:p>
            <a:r>
              <a:rPr lang="en-GB" b="1" dirty="0"/>
              <a:t>a. Within siblings GWAS</a:t>
            </a:r>
          </a:p>
          <a:p>
            <a:r>
              <a:rPr lang="en-GB" dirty="0"/>
              <a:t>Running within sib and within families (trio) analysis to investigate the difference in genetic associations in unrelated individuals and related individuals across a range of traits and studies.</a:t>
            </a:r>
          </a:p>
          <a:p>
            <a:endParaRPr lang="en-GB" dirty="0"/>
          </a:p>
          <a:p>
            <a:r>
              <a:rPr lang="en-GB" b="1" dirty="0"/>
              <a:t>b. Assortative mating over time and across countries</a:t>
            </a:r>
          </a:p>
          <a:p>
            <a:r>
              <a:rPr lang="en-GB" dirty="0"/>
              <a:t>Estimate assortative mating across time and in different countries. Will require data on spouses and phenotype data.</a:t>
            </a:r>
          </a:p>
          <a:p>
            <a:endParaRPr lang="en-GB" dirty="0"/>
          </a:p>
          <a:p>
            <a:r>
              <a:rPr lang="en-GB" b="1" dirty="0"/>
              <a:t>c. Non-inherited variants GWAS</a:t>
            </a:r>
          </a:p>
          <a:p>
            <a:r>
              <a:rPr lang="en-GB" dirty="0"/>
              <a:t>Estimating dynastic and parent of origin effects using trios or duos. This approach would allow us to investigate the intergenerational transmission of a range of traits. </a:t>
            </a:r>
          </a:p>
          <a:p>
            <a:endParaRPr lang="en-GB" dirty="0"/>
          </a:p>
          <a:p>
            <a:r>
              <a:rPr lang="en-GB" b="1" dirty="0"/>
              <a:t>d. Assortative mating and obesity</a:t>
            </a:r>
          </a:p>
          <a:p>
            <a:r>
              <a:rPr lang="en-GB" dirty="0"/>
              <a:t>There’s been several interesting papers that have suggested that the change in obesity, particularly the increase in the variance of BMI, could be explained by assortative mating. There have been some studies into this, but relatively few using molecular genetic data. The studies involved could provide new evidence about this hypothesis.</a:t>
            </a:r>
          </a:p>
          <a:p>
            <a:endParaRPr lang="en-GB" dirty="0"/>
          </a:p>
          <a:p>
            <a:endParaRPr lang="en-US" dirty="0"/>
          </a:p>
        </p:txBody>
      </p:sp>
    </p:spTree>
    <p:extLst>
      <p:ext uri="{BB962C8B-B14F-4D97-AF65-F5344CB8AC3E}">
        <p14:creationId xmlns:p14="http://schemas.microsoft.com/office/powerpoint/2010/main" val="3515149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7ADB9-DCFA-B84B-A911-9B21DE8876AA}"/>
              </a:ext>
            </a:extLst>
          </p:cNvPr>
          <p:cNvSpPr>
            <a:spLocks noGrp="1"/>
          </p:cNvSpPr>
          <p:nvPr>
            <p:ph type="title"/>
          </p:nvPr>
        </p:nvSpPr>
        <p:spPr/>
        <p:txBody>
          <a:bodyPr/>
          <a:lstStyle/>
          <a:p>
            <a:r>
              <a:rPr lang="en-US" dirty="0"/>
              <a:t>Next steps: MR within families consortium</a:t>
            </a:r>
          </a:p>
        </p:txBody>
      </p:sp>
      <p:sp>
        <p:nvSpPr>
          <p:cNvPr id="3" name="Content Placeholder 2">
            <a:extLst>
              <a:ext uri="{FF2B5EF4-FFF2-40B4-BE49-F238E27FC236}">
                <a16:creationId xmlns:a16="http://schemas.microsoft.com/office/drawing/2014/main" id="{3EE9114E-4F4E-4047-BF2D-C5B95E18DA45}"/>
              </a:ext>
            </a:extLst>
          </p:cNvPr>
          <p:cNvSpPr>
            <a:spLocks noGrp="1"/>
          </p:cNvSpPr>
          <p:nvPr>
            <p:ph idx="1"/>
          </p:nvPr>
        </p:nvSpPr>
        <p:spPr>
          <a:xfrm>
            <a:off x="838200" y="1825625"/>
            <a:ext cx="10515600" cy="4351338"/>
          </a:xfrm>
        </p:spPr>
        <p:txBody>
          <a:bodyPr numCol="2">
            <a:normAutofit fontScale="55000" lnSpcReduction="20000"/>
          </a:bodyPr>
          <a:lstStyle/>
          <a:p>
            <a:r>
              <a:rPr lang="en-US" dirty="0"/>
              <a:t>Included studies:</a:t>
            </a:r>
          </a:p>
          <a:p>
            <a:pPr fontAlgn="b"/>
            <a:r>
              <a:rPr lang="en-GB" dirty="0"/>
              <a:t>Finnish Twin Cohort</a:t>
            </a:r>
          </a:p>
          <a:p>
            <a:pPr fontAlgn="b"/>
            <a:r>
              <a:rPr lang="en-GB" dirty="0"/>
              <a:t>Chinese National Twin Registry</a:t>
            </a:r>
          </a:p>
          <a:p>
            <a:pPr fontAlgn="b"/>
            <a:r>
              <a:rPr lang="en-GB" dirty="0"/>
              <a:t>Swedish Twin Registry</a:t>
            </a:r>
          </a:p>
          <a:p>
            <a:pPr fontAlgn="b"/>
            <a:r>
              <a:rPr lang="en-GB" dirty="0"/>
              <a:t>Texas Twin Project</a:t>
            </a:r>
          </a:p>
          <a:p>
            <a:pPr fontAlgn="b"/>
            <a:r>
              <a:rPr lang="en-GB" dirty="0"/>
              <a:t>QIMR</a:t>
            </a:r>
          </a:p>
          <a:p>
            <a:pPr fontAlgn="b"/>
            <a:r>
              <a:rPr lang="en-GB" dirty="0"/>
              <a:t>Murcia Twin Registry</a:t>
            </a:r>
          </a:p>
          <a:p>
            <a:pPr fontAlgn="b"/>
            <a:r>
              <a:rPr lang="en-GB" dirty="0"/>
              <a:t>NTR</a:t>
            </a:r>
          </a:p>
          <a:p>
            <a:pPr fontAlgn="b"/>
            <a:r>
              <a:rPr lang="en-GB" dirty="0"/>
              <a:t>Australian Mammographic Density Twins and Sisters Study</a:t>
            </a:r>
          </a:p>
          <a:p>
            <a:pPr fontAlgn="b"/>
            <a:r>
              <a:rPr lang="en-GB" dirty="0"/>
              <a:t>Italian Twin Registry</a:t>
            </a:r>
          </a:p>
          <a:p>
            <a:pPr fontAlgn="b"/>
            <a:r>
              <a:rPr lang="en-GB" dirty="0"/>
              <a:t>Minnesota </a:t>
            </a:r>
            <a:r>
              <a:rPr lang="en-GB" dirty="0" err="1"/>
              <a:t>Center</a:t>
            </a:r>
            <a:r>
              <a:rPr lang="en-GB" dirty="0"/>
              <a:t> for Twin and Family Research</a:t>
            </a:r>
          </a:p>
          <a:p>
            <a:pPr fontAlgn="b"/>
            <a:r>
              <a:rPr lang="en-GB" dirty="0"/>
              <a:t>Osaka University Twin Registry</a:t>
            </a:r>
          </a:p>
          <a:p>
            <a:pPr fontAlgn="b"/>
            <a:r>
              <a:rPr lang="en-GB" dirty="0"/>
              <a:t>Longitudinal Study of Aging Danish Twins</a:t>
            </a:r>
          </a:p>
          <a:p>
            <a:pPr fontAlgn="b"/>
            <a:r>
              <a:rPr lang="en-GB" dirty="0"/>
              <a:t>Generation Scotland</a:t>
            </a:r>
          </a:p>
          <a:p>
            <a:pPr fontAlgn="b"/>
            <a:r>
              <a:rPr lang="en-GB" dirty="0"/>
              <a:t>UK Biobank</a:t>
            </a:r>
          </a:p>
          <a:p>
            <a:pPr fontAlgn="b"/>
            <a:r>
              <a:rPr lang="en-GB" dirty="0" err="1"/>
              <a:t>TwinsUK</a:t>
            </a:r>
            <a:endParaRPr lang="en-GB" dirty="0"/>
          </a:p>
          <a:p>
            <a:pPr fontAlgn="b"/>
            <a:r>
              <a:rPr lang="en-GB" dirty="0"/>
              <a:t>HUNT</a:t>
            </a:r>
          </a:p>
          <a:p>
            <a:pPr fontAlgn="b"/>
            <a:r>
              <a:rPr lang="en-GB" dirty="0"/>
              <a:t>Framingham Heart Study</a:t>
            </a:r>
          </a:p>
          <a:p>
            <a:pPr fontAlgn="b"/>
            <a:r>
              <a:rPr lang="en-GB" dirty="0"/>
              <a:t>ALSPAC</a:t>
            </a:r>
          </a:p>
          <a:p>
            <a:pPr fontAlgn="b"/>
            <a:r>
              <a:rPr lang="en-GB" dirty="0"/>
              <a:t>The Healthy Twin Study (Korea)</a:t>
            </a:r>
          </a:p>
          <a:p>
            <a:pPr fontAlgn="b"/>
            <a:r>
              <a:rPr lang="en-GB" dirty="0"/>
              <a:t>TEDS</a:t>
            </a:r>
          </a:p>
          <a:p>
            <a:pPr fontAlgn="b"/>
            <a:r>
              <a:rPr lang="en-GB" dirty="0"/>
              <a:t>QNTS</a:t>
            </a:r>
          </a:p>
          <a:p>
            <a:pPr fontAlgn="b"/>
            <a:r>
              <a:rPr lang="en-GB" dirty="0"/>
              <a:t>Exeter Family Study of Childhood Health (EFSOCH)</a:t>
            </a:r>
          </a:p>
          <a:p>
            <a:pPr fontAlgn="b"/>
            <a:r>
              <a:rPr lang="en-GB" dirty="0"/>
              <a:t>Mid-Atlantic twin </a:t>
            </a:r>
            <a:r>
              <a:rPr lang="en-GB" dirty="0" err="1"/>
              <a:t>reg</a:t>
            </a:r>
            <a:endParaRPr lang="en-GB" dirty="0"/>
          </a:p>
          <a:p>
            <a:pPr fontAlgn="b"/>
            <a:r>
              <a:rPr lang="en-GB" dirty="0" err="1"/>
              <a:t>MoBa</a:t>
            </a:r>
            <a:endParaRPr lang="en-GB" dirty="0"/>
          </a:p>
          <a:p>
            <a:pPr fontAlgn="b"/>
            <a:r>
              <a:rPr lang="en-GB" dirty="0"/>
              <a:t>Born in Bradford (duos)</a:t>
            </a:r>
          </a:p>
          <a:p>
            <a:r>
              <a:rPr lang="en-GB" dirty="0"/>
              <a:t>Long Life Family Study</a:t>
            </a:r>
          </a:p>
          <a:p>
            <a:endParaRPr lang="en-GB" dirty="0"/>
          </a:p>
          <a:p>
            <a:endParaRPr lang="en-US" dirty="0"/>
          </a:p>
          <a:p>
            <a:r>
              <a:rPr lang="en-US" dirty="0"/>
              <a:t>Inclusion criteria – </a:t>
            </a:r>
            <a:r>
              <a:rPr lang="en-US" dirty="0" err="1"/>
              <a:t>relateds</a:t>
            </a:r>
            <a:r>
              <a:rPr lang="en-US" dirty="0"/>
              <a:t> (duos, trios, siblings).</a:t>
            </a:r>
          </a:p>
        </p:txBody>
      </p:sp>
    </p:spTree>
    <p:extLst>
      <p:ext uri="{BB962C8B-B14F-4D97-AF65-F5344CB8AC3E}">
        <p14:creationId xmlns:p14="http://schemas.microsoft.com/office/powerpoint/2010/main" val="1539413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0A49E-5EA2-5F46-828B-537139249EC5}"/>
              </a:ext>
            </a:extLst>
          </p:cNvPr>
          <p:cNvSpPr>
            <a:spLocks noGrp="1"/>
          </p:cNvSpPr>
          <p:nvPr>
            <p:ph type="title"/>
          </p:nvPr>
        </p:nvSpPr>
        <p:spPr>
          <a:xfrm>
            <a:off x="177800" y="365125"/>
            <a:ext cx="10515600" cy="1325563"/>
          </a:xfrm>
        </p:spPr>
        <p:txBody>
          <a:bodyPr/>
          <a:lstStyle/>
          <a:p>
            <a:r>
              <a:rPr lang="en-US" b="1" dirty="0"/>
              <a:t>Why classical epidemiology failed</a:t>
            </a:r>
          </a:p>
        </p:txBody>
      </p:sp>
      <p:pic>
        <p:nvPicPr>
          <p:cNvPr id="5" name="Content Placeholder 4">
            <a:extLst>
              <a:ext uri="{FF2B5EF4-FFF2-40B4-BE49-F238E27FC236}">
                <a16:creationId xmlns:a16="http://schemas.microsoft.com/office/drawing/2014/main" id="{9FC9B959-20B3-304E-8503-D6B702F688C2}"/>
              </a:ext>
            </a:extLst>
          </p:cNvPr>
          <p:cNvPicPr>
            <a:picLocks noGrp="1" noChangeAspect="1"/>
          </p:cNvPicPr>
          <p:nvPr>
            <p:ph idx="1"/>
          </p:nvPr>
        </p:nvPicPr>
        <p:blipFill>
          <a:blip r:embed="rId2"/>
          <a:stretch>
            <a:fillRect/>
          </a:stretch>
        </p:blipFill>
        <p:spPr>
          <a:xfrm>
            <a:off x="8341360" y="0"/>
            <a:ext cx="3346849" cy="6858000"/>
          </a:xfrm>
        </p:spPr>
      </p:pic>
      <p:sp>
        <p:nvSpPr>
          <p:cNvPr id="7" name="Content Placeholder 2">
            <a:extLst>
              <a:ext uri="{FF2B5EF4-FFF2-40B4-BE49-F238E27FC236}">
                <a16:creationId xmlns:a16="http://schemas.microsoft.com/office/drawing/2014/main" id="{02315922-9158-B249-8D42-2CFC6EC28EBC}"/>
              </a:ext>
            </a:extLst>
          </p:cNvPr>
          <p:cNvSpPr txBox="1">
            <a:spLocks/>
          </p:cNvSpPr>
          <p:nvPr/>
        </p:nvSpPr>
        <p:spPr>
          <a:xfrm>
            <a:off x="838200" y="1825625"/>
            <a:ext cx="550164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dirty="0"/>
          </a:p>
        </p:txBody>
      </p:sp>
      <p:sp>
        <p:nvSpPr>
          <p:cNvPr id="9" name="Content Placeholder 2">
            <a:extLst>
              <a:ext uri="{FF2B5EF4-FFF2-40B4-BE49-F238E27FC236}">
                <a16:creationId xmlns:a16="http://schemas.microsoft.com/office/drawing/2014/main" id="{90CEA5DE-8810-EE40-80AA-E8EB51F0DF01}"/>
              </a:ext>
            </a:extLst>
          </p:cNvPr>
          <p:cNvSpPr txBox="1">
            <a:spLocks/>
          </p:cNvSpPr>
          <p:nvPr/>
        </p:nvSpPr>
        <p:spPr>
          <a:xfrm>
            <a:off x="838200" y="1506538"/>
            <a:ext cx="7239000" cy="51076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u="sng" dirty="0"/>
              <a:t>A step-by-step guide to classical epidemiology</a:t>
            </a:r>
          </a:p>
          <a:p>
            <a:pPr marL="514350" indent="-514350">
              <a:buFont typeface="+mj-lt"/>
              <a:buAutoNum type="arabicPeriod"/>
            </a:pPr>
            <a:r>
              <a:rPr lang="en-US" dirty="0"/>
              <a:t>Get sample (e.g. civil servants, doctors, women)</a:t>
            </a:r>
          </a:p>
          <a:p>
            <a:pPr marL="514350" indent="-514350">
              <a:buFont typeface="+mj-lt"/>
              <a:buAutoNum type="arabicPeriod"/>
            </a:pPr>
            <a:r>
              <a:rPr lang="en-US" dirty="0"/>
              <a:t>Measure risk factor</a:t>
            </a:r>
          </a:p>
          <a:p>
            <a:pPr marL="514350" indent="-514350">
              <a:buFont typeface="+mj-lt"/>
              <a:buAutoNum type="arabicPeriod"/>
            </a:pPr>
            <a:r>
              <a:rPr lang="en-US" dirty="0"/>
              <a:t>Either estimate</a:t>
            </a:r>
          </a:p>
          <a:p>
            <a:pPr lvl="1"/>
            <a:r>
              <a:rPr lang="en-US" dirty="0"/>
              <a:t>Cross sectional associations with disease</a:t>
            </a:r>
          </a:p>
          <a:p>
            <a:pPr lvl="1"/>
            <a:r>
              <a:rPr lang="en-US" dirty="0"/>
              <a:t>Longitudinal associations with disease</a:t>
            </a:r>
          </a:p>
          <a:p>
            <a:pPr marL="514350" indent="-514350">
              <a:buFont typeface="+mj-lt"/>
              <a:buAutoNum type="arabicPeriod"/>
            </a:pPr>
            <a:r>
              <a:rPr lang="en-US" dirty="0"/>
              <a:t>Publish in NEJM</a:t>
            </a:r>
          </a:p>
          <a:p>
            <a:pPr marL="514350" indent="-514350">
              <a:buFont typeface="+mj-lt"/>
              <a:buAutoNum type="arabicPeriod"/>
            </a:pPr>
            <a:r>
              <a:rPr lang="en-US" dirty="0"/>
              <a:t>Spend $$$ in RCT, -&gt; fails to replicate</a:t>
            </a:r>
          </a:p>
          <a:p>
            <a:pPr marL="514350" indent="-514350">
              <a:buFont typeface="+mj-lt"/>
              <a:buAutoNum type="arabicPeriod"/>
            </a:pPr>
            <a:r>
              <a:rPr lang="en-US" dirty="0"/>
              <a:t>Pick another risk factor</a:t>
            </a:r>
          </a:p>
          <a:p>
            <a:pPr marL="514350" indent="-514350">
              <a:buFont typeface="+mj-lt"/>
              <a:buAutoNum type="arabicPeriod"/>
            </a:pPr>
            <a:endParaRPr lang="en-US" dirty="0"/>
          </a:p>
          <a:p>
            <a:pPr lvl="1"/>
            <a:endParaRPr lang="en-US" dirty="0"/>
          </a:p>
          <a:p>
            <a:pPr lvl="1"/>
            <a:endParaRPr lang="en-US" dirty="0"/>
          </a:p>
        </p:txBody>
      </p:sp>
    </p:spTree>
    <p:extLst>
      <p:ext uri="{BB962C8B-B14F-4D97-AF65-F5344CB8AC3E}">
        <p14:creationId xmlns:p14="http://schemas.microsoft.com/office/powerpoint/2010/main" val="154585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FFC44-5439-4B17-9182-EAC3D1579AAA}"/>
              </a:ext>
            </a:extLst>
          </p:cNvPr>
          <p:cNvSpPr>
            <a:spLocks noGrp="1"/>
          </p:cNvSpPr>
          <p:nvPr>
            <p:ph type="title"/>
          </p:nvPr>
        </p:nvSpPr>
        <p:spPr/>
        <p:txBody>
          <a:bodyPr/>
          <a:lstStyle/>
          <a:p>
            <a:r>
              <a:rPr lang="en-GB" dirty="0"/>
              <a:t>Within-families consortium</a:t>
            </a:r>
          </a:p>
        </p:txBody>
      </p:sp>
      <p:sp>
        <p:nvSpPr>
          <p:cNvPr id="3" name="Content Placeholder 2">
            <a:extLst>
              <a:ext uri="{FF2B5EF4-FFF2-40B4-BE49-F238E27FC236}">
                <a16:creationId xmlns:a16="http://schemas.microsoft.com/office/drawing/2014/main" id="{A991FEA7-C929-450B-8826-D59279019B8D}"/>
              </a:ext>
            </a:extLst>
          </p:cNvPr>
          <p:cNvSpPr>
            <a:spLocks noGrp="1"/>
          </p:cNvSpPr>
          <p:nvPr>
            <p:ph idx="1"/>
          </p:nvPr>
        </p:nvSpPr>
        <p:spPr>
          <a:xfrm>
            <a:off x="1952499" y="1268413"/>
            <a:ext cx="8153400" cy="4572000"/>
          </a:xfrm>
        </p:spPr>
        <p:txBody>
          <a:bodyPr>
            <a:normAutofit lnSpcReduction="10000"/>
          </a:bodyPr>
          <a:lstStyle/>
          <a:p>
            <a:r>
              <a:rPr lang="en-GB" dirty="0"/>
              <a:t>Collaborative consortium effort for projects using family data.</a:t>
            </a:r>
          </a:p>
          <a:p>
            <a:endParaRPr lang="en-GB" dirty="0"/>
          </a:p>
          <a:p>
            <a:r>
              <a:rPr lang="en-GB" dirty="0"/>
              <a:t>Includes family studies and large population biobanks (e.g. UK Biobank has ~20K sibling pairs).</a:t>
            </a:r>
          </a:p>
          <a:p>
            <a:pPr marL="0" indent="0">
              <a:buNone/>
            </a:pPr>
            <a:endParaRPr lang="en-GB" dirty="0"/>
          </a:p>
          <a:p>
            <a:r>
              <a:rPr lang="en-GB" dirty="0"/>
              <a:t>Main project: Sibling GWAS of 30+ complex traits.</a:t>
            </a:r>
          </a:p>
          <a:p>
            <a:endParaRPr lang="en-GB" dirty="0"/>
          </a:p>
          <a:p>
            <a:r>
              <a:rPr lang="en-GB" dirty="0"/>
              <a:t>Fit conventional and within-family models for comparison.</a:t>
            </a:r>
          </a:p>
          <a:p>
            <a:endParaRPr lang="en-GB" dirty="0"/>
          </a:p>
        </p:txBody>
      </p:sp>
    </p:spTree>
    <p:extLst>
      <p:ext uri="{BB962C8B-B14F-4D97-AF65-F5344CB8AC3E}">
        <p14:creationId xmlns:p14="http://schemas.microsoft.com/office/powerpoint/2010/main" val="4259374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D6E13-9B4E-456A-92A2-DCFD6F0AB0AE}"/>
              </a:ext>
            </a:extLst>
          </p:cNvPr>
          <p:cNvSpPr>
            <a:spLocks noGrp="1"/>
          </p:cNvSpPr>
          <p:nvPr>
            <p:ph type="title"/>
          </p:nvPr>
        </p:nvSpPr>
        <p:spPr/>
        <p:txBody>
          <a:bodyPr/>
          <a:lstStyle/>
          <a:p>
            <a:r>
              <a:rPr lang="en-GB" dirty="0"/>
              <a:t>Sibling GWAS</a:t>
            </a:r>
          </a:p>
        </p:txBody>
      </p:sp>
      <p:sp>
        <p:nvSpPr>
          <p:cNvPr id="3" name="Content Placeholder 2">
            <a:extLst>
              <a:ext uri="{FF2B5EF4-FFF2-40B4-BE49-F238E27FC236}">
                <a16:creationId xmlns:a16="http://schemas.microsoft.com/office/drawing/2014/main" id="{6249436A-6A6B-4E62-9171-25F29DA5F263}"/>
              </a:ext>
            </a:extLst>
          </p:cNvPr>
          <p:cNvSpPr>
            <a:spLocks noGrp="1"/>
          </p:cNvSpPr>
          <p:nvPr>
            <p:ph idx="1"/>
          </p:nvPr>
        </p:nvSpPr>
        <p:spPr/>
        <p:txBody>
          <a:bodyPr/>
          <a:lstStyle/>
          <a:p>
            <a:r>
              <a:rPr lang="en-GB" dirty="0"/>
              <a:t>To date summary data on ~137,000 siblings, expect to reach 180,000+.</a:t>
            </a:r>
          </a:p>
          <a:p>
            <a:endParaRPr lang="en-GB" dirty="0"/>
          </a:p>
          <a:p>
            <a:r>
              <a:rPr lang="en-GB" dirty="0"/>
              <a:t>High coverage of phenotypes although sample sizes vary.</a:t>
            </a:r>
          </a:p>
        </p:txBody>
      </p:sp>
      <p:graphicFrame>
        <p:nvGraphicFramePr>
          <p:cNvPr id="4" name="Table 3">
            <a:extLst>
              <a:ext uri="{FF2B5EF4-FFF2-40B4-BE49-F238E27FC236}">
                <a16:creationId xmlns:a16="http://schemas.microsoft.com/office/drawing/2014/main" id="{A336E00F-CE15-4923-9F11-D1B813912801}"/>
              </a:ext>
            </a:extLst>
          </p:cNvPr>
          <p:cNvGraphicFramePr>
            <a:graphicFrameLocks noGrp="1"/>
          </p:cNvGraphicFramePr>
          <p:nvPr/>
        </p:nvGraphicFramePr>
        <p:xfrm>
          <a:off x="2279577" y="3623050"/>
          <a:ext cx="4317365" cy="2636590"/>
        </p:xfrm>
        <a:graphic>
          <a:graphicData uri="http://schemas.openxmlformats.org/drawingml/2006/table">
            <a:tbl>
              <a:tblPr firstRow="1" firstCol="1" bandRow="1">
                <a:tableStyleId>{5C22544A-7EE6-4342-B048-85BDC9FD1C3A}</a:tableStyleId>
              </a:tblPr>
              <a:tblGrid>
                <a:gridCol w="2445385">
                  <a:extLst>
                    <a:ext uri="{9D8B030D-6E8A-4147-A177-3AD203B41FA5}">
                      <a16:colId xmlns:a16="http://schemas.microsoft.com/office/drawing/2014/main" val="2352968368"/>
                    </a:ext>
                  </a:extLst>
                </a:gridCol>
                <a:gridCol w="1871980">
                  <a:extLst>
                    <a:ext uri="{9D8B030D-6E8A-4147-A177-3AD203B41FA5}">
                      <a16:colId xmlns:a16="http://schemas.microsoft.com/office/drawing/2014/main" val="4196753207"/>
                    </a:ext>
                  </a:extLst>
                </a:gridCol>
              </a:tblGrid>
              <a:tr h="177165">
                <a:tc>
                  <a:txBody>
                    <a:bodyPr/>
                    <a:lstStyle/>
                    <a:p>
                      <a:pPr>
                        <a:lnSpc>
                          <a:spcPct val="107000"/>
                        </a:lnSpc>
                        <a:spcAft>
                          <a:spcPts val="0"/>
                        </a:spcAft>
                      </a:pPr>
                      <a:r>
                        <a:rPr lang="en-GB" sz="1200" dirty="0">
                          <a:effectLst/>
                        </a:rPr>
                        <a:t>Study</a:t>
                      </a:r>
                      <a:endParaRPr lang="en-GB"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a:effectLst/>
                        </a:rPr>
                        <a:t>Max number of siblings</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8500164"/>
                  </a:ext>
                </a:extLst>
              </a:tr>
              <a:tr h="177165">
                <a:tc>
                  <a:txBody>
                    <a:bodyPr/>
                    <a:lstStyle/>
                    <a:p>
                      <a:pPr>
                        <a:lnSpc>
                          <a:spcPct val="107000"/>
                        </a:lnSpc>
                        <a:spcAft>
                          <a:spcPts val="0"/>
                        </a:spcAft>
                      </a:pPr>
                      <a:r>
                        <a:rPr lang="en-GB" sz="1200">
                          <a:effectLst/>
                        </a:rPr>
                        <a:t>UK Biobank</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a:effectLst/>
                        </a:rPr>
                        <a:t>40,210</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6363138"/>
                  </a:ext>
                </a:extLst>
              </a:tr>
              <a:tr h="177165">
                <a:tc>
                  <a:txBody>
                    <a:bodyPr/>
                    <a:lstStyle/>
                    <a:p>
                      <a:pPr>
                        <a:lnSpc>
                          <a:spcPct val="107000"/>
                        </a:lnSpc>
                        <a:spcAft>
                          <a:spcPts val="0"/>
                        </a:spcAft>
                      </a:pPr>
                      <a:r>
                        <a:rPr lang="en-GB" sz="1200">
                          <a:effectLst/>
                        </a:rPr>
                        <a:t>HUNT</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a:effectLst/>
                        </a:rPr>
                        <a:t>38,549</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97441442"/>
                  </a:ext>
                </a:extLst>
              </a:tr>
              <a:tr h="177165">
                <a:tc>
                  <a:txBody>
                    <a:bodyPr/>
                    <a:lstStyle/>
                    <a:p>
                      <a:pPr>
                        <a:lnSpc>
                          <a:spcPct val="107000"/>
                        </a:lnSpc>
                        <a:spcAft>
                          <a:spcPts val="0"/>
                        </a:spcAft>
                      </a:pPr>
                      <a:r>
                        <a:rPr lang="en-GB" sz="1200">
                          <a:effectLst/>
                        </a:rPr>
                        <a:t>Generation Scotland</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dirty="0">
                          <a:effectLst/>
                        </a:rPr>
                        <a:t>19,914</a:t>
                      </a:r>
                      <a:endParaRPr lang="en-GB"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7146750"/>
                  </a:ext>
                </a:extLst>
              </a:tr>
              <a:tr h="220345">
                <a:tc>
                  <a:txBody>
                    <a:bodyPr/>
                    <a:lstStyle/>
                    <a:p>
                      <a:pPr>
                        <a:lnSpc>
                          <a:spcPct val="107000"/>
                        </a:lnSpc>
                        <a:spcAft>
                          <a:spcPts val="0"/>
                        </a:spcAft>
                      </a:pPr>
                      <a:r>
                        <a:rPr lang="en-GB" sz="1200">
                          <a:effectLst/>
                        </a:rPr>
                        <a:t>Netherlands Twin Registry</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a:effectLst/>
                        </a:rPr>
                        <a:t>4,708</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84534970"/>
                  </a:ext>
                </a:extLst>
              </a:tr>
              <a:tr h="177165">
                <a:tc>
                  <a:txBody>
                    <a:bodyPr/>
                    <a:lstStyle/>
                    <a:p>
                      <a:pPr>
                        <a:lnSpc>
                          <a:spcPct val="107000"/>
                        </a:lnSpc>
                        <a:spcAft>
                          <a:spcPts val="0"/>
                        </a:spcAft>
                      </a:pPr>
                      <a:r>
                        <a:rPr lang="en-GB" sz="1200">
                          <a:effectLst/>
                        </a:rPr>
                        <a:t>FinnTwin</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a:effectLst/>
                        </a:rPr>
                        <a:t>8,810</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9966099"/>
                  </a:ext>
                </a:extLst>
              </a:tr>
              <a:tr h="177165">
                <a:tc>
                  <a:txBody>
                    <a:bodyPr/>
                    <a:lstStyle/>
                    <a:p>
                      <a:pPr>
                        <a:lnSpc>
                          <a:spcPct val="107000"/>
                        </a:lnSpc>
                        <a:spcAft>
                          <a:spcPts val="0"/>
                        </a:spcAft>
                      </a:pPr>
                      <a:r>
                        <a:rPr lang="en-GB" sz="1200">
                          <a:effectLst/>
                        </a:rPr>
                        <a:t>TEDS</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a:effectLst/>
                        </a:rPr>
                        <a:t>4,224</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93202342"/>
                  </a:ext>
                </a:extLst>
              </a:tr>
              <a:tr h="177165">
                <a:tc>
                  <a:txBody>
                    <a:bodyPr/>
                    <a:lstStyle/>
                    <a:p>
                      <a:pPr>
                        <a:lnSpc>
                          <a:spcPct val="107000"/>
                        </a:lnSpc>
                        <a:spcAft>
                          <a:spcPts val="0"/>
                        </a:spcAft>
                      </a:pPr>
                      <a:r>
                        <a:rPr lang="en-GB" sz="1200">
                          <a:effectLst/>
                        </a:rPr>
                        <a:t>China Kadoorie Biobank</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a:effectLst/>
                        </a:rPr>
                        <a:t>13,856</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94434646"/>
                  </a:ext>
                </a:extLst>
              </a:tr>
              <a:tr h="177165">
                <a:tc>
                  <a:txBody>
                    <a:bodyPr/>
                    <a:lstStyle/>
                    <a:p>
                      <a:pPr>
                        <a:lnSpc>
                          <a:spcPct val="107000"/>
                        </a:lnSpc>
                        <a:spcAft>
                          <a:spcPts val="0"/>
                        </a:spcAft>
                      </a:pPr>
                      <a:r>
                        <a:rPr lang="en-GB" sz="1200">
                          <a:effectLst/>
                        </a:rPr>
                        <a:t>Aging Danish Twins</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a:effectLst/>
                        </a:rPr>
                        <a:t>1,172</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64375993"/>
                  </a:ext>
                </a:extLst>
              </a:tr>
              <a:tr h="177165">
                <a:tc>
                  <a:txBody>
                    <a:bodyPr/>
                    <a:lstStyle/>
                    <a:p>
                      <a:pPr>
                        <a:lnSpc>
                          <a:spcPct val="107000"/>
                        </a:lnSpc>
                        <a:spcAft>
                          <a:spcPts val="0"/>
                        </a:spcAft>
                      </a:pPr>
                      <a:r>
                        <a:rPr lang="en-GB" sz="1200">
                          <a:effectLst/>
                        </a:rPr>
                        <a:t>Viking</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a:effectLst/>
                        </a:rPr>
                        <a:t>930</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31526899"/>
                  </a:ext>
                </a:extLst>
              </a:tr>
              <a:tr h="177165">
                <a:tc>
                  <a:txBody>
                    <a:bodyPr/>
                    <a:lstStyle/>
                    <a:p>
                      <a:pPr>
                        <a:lnSpc>
                          <a:spcPct val="107000"/>
                        </a:lnSpc>
                        <a:spcAft>
                          <a:spcPts val="0"/>
                        </a:spcAft>
                      </a:pPr>
                      <a:r>
                        <a:rPr lang="en-GB" sz="1200">
                          <a:effectLst/>
                        </a:rPr>
                        <a:t>Orcades</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a:effectLst/>
                        </a:rPr>
                        <a:t>837</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13151621"/>
                  </a:ext>
                </a:extLst>
              </a:tr>
              <a:tr h="177165">
                <a:tc>
                  <a:txBody>
                    <a:bodyPr/>
                    <a:lstStyle/>
                    <a:p>
                      <a:pPr>
                        <a:lnSpc>
                          <a:spcPct val="107000"/>
                        </a:lnSpc>
                        <a:spcAft>
                          <a:spcPts val="0"/>
                        </a:spcAft>
                      </a:pPr>
                      <a:r>
                        <a:rPr lang="en-GB" sz="1200">
                          <a:effectLst/>
                        </a:rPr>
                        <a:t>TwinsUK</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a:effectLst/>
                        </a:rPr>
                        <a:t>2,806</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3037101"/>
                  </a:ext>
                </a:extLst>
              </a:tr>
              <a:tr h="177165">
                <a:tc>
                  <a:txBody>
                    <a:bodyPr/>
                    <a:lstStyle/>
                    <a:p>
                      <a:pPr>
                        <a:lnSpc>
                          <a:spcPct val="107000"/>
                        </a:lnSpc>
                        <a:spcAft>
                          <a:spcPts val="0"/>
                        </a:spcAft>
                      </a:pPr>
                      <a:r>
                        <a:rPr lang="en-GB" sz="1200">
                          <a:effectLst/>
                        </a:rPr>
                        <a:t>Australian Mammographic Study</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dirty="0">
                          <a:effectLst/>
                        </a:rPr>
                        <a:t>1,811</a:t>
                      </a:r>
                      <a:endParaRPr lang="en-GB"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9042228"/>
                  </a:ext>
                </a:extLst>
              </a:tr>
              <a:tr h="177165">
                <a:tc>
                  <a:txBody>
                    <a:bodyPr/>
                    <a:lstStyle/>
                    <a:p>
                      <a:pPr>
                        <a:lnSpc>
                          <a:spcPct val="107000"/>
                        </a:lnSpc>
                        <a:spcAft>
                          <a:spcPts val="0"/>
                        </a:spcAft>
                      </a:pPr>
                      <a:r>
                        <a:rPr lang="en-GB" sz="1200">
                          <a:effectLst/>
                        </a:rPr>
                        <a:t>Total</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dirty="0">
                          <a:effectLst/>
                        </a:rPr>
                        <a:t>137,827</a:t>
                      </a:r>
                      <a:endParaRPr lang="en-GB"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98988411"/>
                  </a:ext>
                </a:extLst>
              </a:tr>
            </a:tbl>
          </a:graphicData>
        </a:graphic>
      </p:graphicFrame>
    </p:spTree>
    <p:extLst>
      <p:ext uri="{BB962C8B-B14F-4D97-AF65-F5344CB8AC3E}">
        <p14:creationId xmlns:p14="http://schemas.microsoft.com/office/powerpoint/2010/main" val="749504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4922F-9D5F-4116-AE7E-F018BC47BD59}"/>
              </a:ext>
            </a:extLst>
          </p:cNvPr>
          <p:cNvSpPr>
            <a:spLocks noGrp="1"/>
          </p:cNvSpPr>
          <p:nvPr>
            <p:ph type="title"/>
          </p:nvPr>
        </p:nvSpPr>
        <p:spPr/>
        <p:txBody>
          <a:bodyPr/>
          <a:lstStyle/>
          <a:p>
            <a:r>
              <a:rPr lang="en-GB" dirty="0"/>
              <a:t>Genetic association estimates decrease</a:t>
            </a:r>
          </a:p>
        </p:txBody>
      </p:sp>
      <p:graphicFrame>
        <p:nvGraphicFramePr>
          <p:cNvPr id="4" name="Content Placeholder 3">
            <a:extLst>
              <a:ext uri="{FF2B5EF4-FFF2-40B4-BE49-F238E27FC236}">
                <a16:creationId xmlns:a16="http://schemas.microsoft.com/office/drawing/2014/main" id="{B98FF7C2-6DF2-4C01-8F7D-47B003E37F34}"/>
              </a:ext>
            </a:extLst>
          </p:cNvPr>
          <p:cNvGraphicFramePr>
            <a:graphicFrameLocks noGrp="1"/>
          </p:cNvGraphicFramePr>
          <p:nvPr>
            <p:ph idx="1"/>
          </p:nvPr>
        </p:nvGraphicFramePr>
        <p:xfrm>
          <a:off x="1981200" y="2492897"/>
          <a:ext cx="7571184" cy="2121927"/>
        </p:xfrm>
        <a:graphic>
          <a:graphicData uri="http://schemas.openxmlformats.org/drawingml/2006/table">
            <a:tbl>
              <a:tblPr firstRow="1" firstCol="1" bandRow="1">
                <a:tableStyleId>{5C22544A-7EE6-4342-B048-85BDC9FD1C3A}</a:tableStyleId>
              </a:tblPr>
              <a:tblGrid>
                <a:gridCol w="2667182">
                  <a:extLst>
                    <a:ext uri="{9D8B030D-6E8A-4147-A177-3AD203B41FA5}">
                      <a16:colId xmlns:a16="http://schemas.microsoft.com/office/drawing/2014/main" val="3585290565"/>
                    </a:ext>
                  </a:extLst>
                </a:gridCol>
                <a:gridCol w="2260349">
                  <a:extLst>
                    <a:ext uri="{9D8B030D-6E8A-4147-A177-3AD203B41FA5}">
                      <a16:colId xmlns:a16="http://schemas.microsoft.com/office/drawing/2014/main" val="264895613"/>
                    </a:ext>
                  </a:extLst>
                </a:gridCol>
                <a:gridCol w="2643653">
                  <a:extLst>
                    <a:ext uri="{9D8B030D-6E8A-4147-A177-3AD203B41FA5}">
                      <a16:colId xmlns:a16="http://schemas.microsoft.com/office/drawing/2014/main" val="282292812"/>
                    </a:ext>
                  </a:extLst>
                </a:gridCol>
              </a:tblGrid>
              <a:tr h="859388">
                <a:tc>
                  <a:txBody>
                    <a:bodyPr/>
                    <a:lstStyle/>
                    <a:p>
                      <a:pPr>
                        <a:lnSpc>
                          <a:spcPct val="107000"/>
                        </a:lnSpc>
                        <a:spcAft>
                          <a:spcPts val="0"/>
                        </a:spcAft>
                      </a:pPr>
                      <a:r>
                        <a:rPr lang="en-GB" sz="1200" dirty="0">
                          <a:effectLst/>
                        </a:rPr>
                        <a:t>Phenotype</a:t>
                      </a:r>
                      <a:endParaRPr lang="en-GB"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a:effectLst/>
                        </a:rPr>
                        <a:t>Number of SNPs</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dirty="0">
                          <a:effectLst/>
                        </a:rPr>
                        <a:t>Shrinkage estimate in comparison of conventional and within-family models (95% C.I.)</a:t>
                      </a:r>
                      <a:endParaRPr lang="en-GB"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75670299"/>
                  </a:ext>
                </a:extLst>
              </a:tr>
              <a:tr h="435407">
                <a:tc>
                  <a:txBody>
                    <a:bodyPr/>
                    <a:lstStyle/>
                    <a:p>
                      <a:pPr>
                        <a:lnSpc>
                          <a:spcPct val="107000"/>
                        </a:lnSpc>
                        <a:spcAft>
                          <a:spcPts val="0"/>
                        </a:spcAft>
                      </a:pPr>
                      <a:r>
                        <a:rPr lang="en-GB" sz="1200">
                          <a:effectLst/>
                        </a:rPr>
                        <a:t>Height</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a:effectLst/>
                        </a:rPr>
                        <a:t>385</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a:effectLst/>
                        </a:rPr>
                        <a:t>9.0% (6.7%, 11.2%)</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17898621"/>
                  </a:ext>
                </a:extLst>
              </a:tr>
              <a:tr h="413566">
                <a:tc>
                  <a:txBody>
                    <a:bodyPr/>
                    <a:lstStyle/>
                    <a:p>
                      <a:pPr>
                        <a:lnSpc>
                          <a:spcPct val="107000"/>
                        </a:lnSpc>
                        <a:spcAft>
                          <a:spcPts val="0"/>
                        </a:spcAft>
                      </a:pPr>
                      <a:r>
                        <a:rPr lang="en-GB" sz="1200" dirty="0">
                          <a:effectLst/>
                        </a:rPr>
                        <a:t>Educational attainment</a:t>
                      </a:r>
                      <a:endParaRPr lang="en-GB"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a:effectLst/>
                        </a:rPr>
                        <a:t>53</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dirty="0">
                          <a:effectLst/>
                        </a:rPr>
                        <a:t>38.7% (23.1%, 54.3%)</a:t>
                      </a:r>
                      <a:endParaRPr lang="en-GB"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70688972"/>
                  </a:ext>
                </a:extLst>
              </a:tr>
              <a:tr h="413566">
                <a:tc>
                  <a:txBody>
                    <a:bodyPr/>
                    <a:lstStyle/>
                    <a:p>
                      <a:pPr>
                        <a:lnSpc>
                          <a:spcPct val="107000"/>
                        </a:lnSpc>
                        <a:spcAft>
                          <a:spcPts val="0"/>
                        </a:spcAft>
                      </a:pPr>
                      <a:r>
                        <a:rPr lang="en-GB" sz="1200" dirty="0">
                          <a:effectLst/>
                        </a:rPr>
                        <a:t>Ever smoking</a:t>
                      </a:r>
                      <a:endParaRPr lang="en-GB"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a:effectLst/>
                        </a:rPr>
                        <a:t>92</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dirty="0">
                          <a:effectLst/>
                        </a:rPr>
                        <a:t>17.5% (5.3%, 29.7%)</a:t>
                      </a:r>
                      <a:endParaRPr lang="en-GB"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28080966"/>
                  </a:ext>
                </a:extLst>
              </a:tr>
            </a:tbl>
          </a:graphicData>
        </a:graphic>
      </p:graphicFrame>
    </p:spTree>
    <p:extLst>
      <p:ext uri="{BB962C8B-B14F-4D97-AF65-F5344CB8AC3E}">
        <p14:creationId xmlns:p14="http://schemas.microsoft.com/office/powerpoint/2010/main" val="8264063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71806-40C5-492C-9655-416E9FCE1719}"/>
              </a:ext>
            </a:extLst>
          </p:cNvPr>
          <p:cNvSpPr>
            <a:spLocks noGrp="1"/>
          </p:cNvSpPr>
          <p:nvPr>
            <p:ph type="title"/>
          </p:nvPr>
        </p:nvSpPr>
        <p:spPr/>
        <p:txBody>
          <a:bodyPr/>
          <a:lstStyle/>
          <a:p>
            <a:r>
              <a:rPr lang="en-GB" dirty="0"/>
              <a:t>Evidence of heterogeneity across studies</a:t>
            </a:r>
          </a:p>
        </p:txBody>
      </p:sp>
      <p:graphicFrame>
        <p:nvGraphicFramePr>
          <p:cNvPr id="4" name="Content Placeholder 3">
            <a:extLst>
              <a:ext uri="{FF2B5EF4-FFF2-40B4-BE49-F238E27FC236}">
                <a16:creationId xmlns:a16="http://schemas.microsoft.com/office/drawing/2014/main" id="{EA609799-101A-4347-A9A9-EB0A914F5D57}"/>
              </a:ext>
            </a:extLst>
          </p:cNvPr>
          <p:cNvGraphicFramePr>
            <a:graphicFrameLocks noGrp="1"/>
          </p:cNvGraphicFramePr>
          <p:nvPr>
            <p:ph idx="1"/>
          </p:nvPr>
        </p:nvGraphicFramePr>
        <p:xfrm>
          <a:off x="2207568" y="2420888"/>
          <a:ext cx="6624736" cy="2664296"/>
        </p:xfrm>
        <a:graphic>
          <a:graphicData uri="http://schemas.openxmlformats.org/drawingml/2006/table">
            <a:tbl>
              <a:tblPr firstRow="1" firstCol="1" bandRow="1">
                <a:tableStyleId>{5C22544A-7EE6-4342-B048-85BDC9FD1C3A}</a:tableStyleId>
              </a:tblPr>
              <a:tblGrid>
                <a:gridCol w="2333955">
                  <a:extLst>
                    <a:ext uri="{9D8B030D-6E8A-4147-A177-3AD203B41FA5}">
                      <a16:colId xmlns:a16="http://schemas.microsoft.com/office/drawing/2014/main" val="2289349619"/>
                    </a:ext>
                  </a:extLst>
                </a:gridCol>
                <a:gridCol w="1977992">
                  <a:extLst>
                    <a:ext uri="{9D8B030D-6E8A-4147-A177-3AD203B41FA5}">
                      <a16:colId xmlns:a16="http://schemas.microsoft.com/office/drawing/2014/main" val="2829380313"/>
                    </a:ext>
                  </a:extLst>
                </a:gridCol>
                <a:gridCol w="2312789">
                  <a:extLst>
                    <a:ext uri="{9D8B030D-6E8A-4147-A177-3AD203B41FA5}">
                      <a16:colId xmlns:a16="http://schemas.microsoft.com/office/drawing/2014/main" val="3276703809"/>
                    </a:ext>
                  </a:extLst>
                </a:gridCol>
              </a:tblGrid>
              <a:tr h="700626">
                <a:tc>
                  <a:txBody>
                    <a:bodyPr/>
                    <a:lstStyle/>
                    <a:p>
                      <a:pPr>
                        <a:lnSpc>
                          <a:spcPct val="107000"/>
                        </a:lnSpc>
                        <a:spcAft>
                          <a:spcPts val="0"/>
                        </a:spcAft>
                      </a:pPr>
                      <a:r>
                        <a:rPr lang="en-GB" sz="1200">
                          <a:effectLst/>
                        </a:rPr>
                        <a:t>Study</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dirty="0">
                          <a:effectLst/>
                        </a:rPr>
                        <a:t>N</a:t>
                      </a:r>
                      <a:endParaRPr lang="en-GB"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a:effectLst/>
                        </a:rPr>
                        <a:t>GWS shrinkage estimate (95% C.I.)</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73951421"/>
                  </a:ext>
                </a:extLst>
              </a:tr>
              <a:tr h="632587">
                <a:tc>
                  <a:txBody>
                    <a:bodyPr/>
                    <a:lstStyle/>
                    <a:p>
                      <a:pPr>
                        <a:lnSpc>
                          <a:spcPct val="107000"/>
                        </a:lnSpc>
                        <a:spcAft>
                          <a:spcPts val="0"/>
                        </a:spcAft>
                      </a:pPr>
                      <a:r>
                        <a:rPr lang="en-GB" sz="1200" dirty="0">
                          <a:effectLst/>
                        </a:rPr>
                        <a:t>UK Biobank</a:t>
                      </a:r>
                      <a:endParaRPr lang="en-GB"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a:effectLst/>
                        </a:rPr>
                        <a:t>40,068</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dirty="0">
                          <a:effectLst/>
                        </a:rPr>
                        <a:t>13.1% (9.4%, 16.2%)</a:t>
                      </a:r>
                      <a:endParaRPr lang="en-GB"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762267"/>
                  </a:ext>
                </a:extLst>
              </a:tr>
              <a:tr h="349248">
                <a:tc>
                  <a:txBody>
                    <a:bodyPr/>
                    <a:lstStyle/>
                    <a:p>
                      <a:pPr>
                        <a:lnSpc>
                          <a:spcPct val="107000"/>
                        </a:lnSpc>
                        <a:spcAft>
                          <a:spcPts val="0"/>
                        </a:spcAft>
                      </a:pPr>
                      <a:r>
                        <a:rPr lang="en-GB" sz="1200" b="1">
                          <a:effectLst/>
                        </a:rPr>
                        <a:t>HUNT</a:t>
                      </a:r>
                      <a:endParaRPr lang="en-GB" sz="1200" b="1">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b="1">
                          <a:effectLst/>
                        </a:rPr>
                        <a:t>37,689</a:t>
                      </a:r>
                      <a:endParaRPr lang="en-GB" sz="1200" b="1">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b="1" dirty="0">
                          <a:effectLst/>
                        </a:rPr>
                        <a:t>0.8% (-3.3%, 4.9%)</a:t>
                      </a:r>
                      <a:endParaRPr lang="en-GB" sz="1200" b="1"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94565397"/>
                  </a:ext>
                </a:extLst>
              </a:tr>
              <a:tr h="632587">
                <a:tc>
                  <a:txBody>
                    <a:bodyPr/>
                    <a:lstStyle/>
                    <a:p>
                      <a:pPr>
                        <a:lnSpc>
                          <a:spcPct val="107000"/>
                        </a:lnSpc>
                        <a:spcAft>
                          <a:spcPts val="0"/>
                        </a:spcAft>
                      </a:pPr>
                      <a:r>
                        <a:rPr lang="en-GB" sz="1200">
                          <a:effectLst/>
                        </a:rPr>
                        <a:t>Generation Scotland</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a:effectLst/>
                        </a:rPr>
                        <a:t>19,904</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a:effectLst/>
                        </a:rPr>
                        <a:t>12.4% (7.5%, 17.4%)</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9112080"/>
                  </a:ext>
                </a:extLst>
              </a:tr>
              <a:tr h="349248">
                <a:tc>
                  <a:txBody>
                    <a:bodyPr/>
                    <a:lstStyle/>
                    <a:p>
                      <a:pPr>
                        <a:lnSpc>
                          <a:spcPct val="107000"/>
                        </a:lnSpc>
                        <a:spcAft>
                          <a:spcPts val="0"/>
                        </a:spcAft>
                      </a:pPr>
                      <a:r>
                        <a:rPr lang="en-GB" sz="1200">
                          <a:effectLst/>
                        </a:rPr>
                        <a:t>Meta-analysis</a:t>
                      </a:r>
                      <a:r>
                        <a:rPr lang="en-GB" sz="800">
                          <a:effectLst/>
                        </a:rPr>
                        <a:t> </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a:effectLst/>
                        </a:rPr>
                        <a:t>121,719</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dirty="0">
                          <a:effectLst/>
                        </a:rPr>
                        <a:t>9.0% (6.7, 11.2%)</a:t>
                      </a:r>
                      <a:endParaRPr lang="en-GB"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52106309"/>
                  </a:ext>
                </a:extLst>
              </a:tr>
            </a:tbl>
          </a:graphicData>
        </a:graphic>
      </p:graphicFrame>
      <p:sp>
        <p:nvSpPr>
          <p:cNvPr id="9" name="TextBox 8">
            <a:extLst>
              <a:ext uri="{FF2B5EF4-FFF2-40B4-BE49-F238E27FC236}">
                <a16:creationId xmlns:a16="http://schemas.microsoft.com/office/drawing/2014/main" id="{D81DDBE8-ADE4-410F-A74B-A78402FDD1D4}"/>
              </a:ext>
            </a:extLst>
          </p:cNvPr>
          <p:cNvSpPr txBox="1"/>
          <p:nvPr/>
        </p:nvSpPr>
        <p:spPr>
          <a:xfrm>
            <a:off x="2207569" y="1556792"/>
            <a:ext cx="1992533" cy="369332"/>
          </a:xfrm>
          <a:prstGeom prst="rect">
            <a:avLst/>
          </a:prstGeom>
          <a:noFill/>
        </p:spPr>
        <p:txBody>
          <a:bodyPr wrap="none" rtlCol="0">
            <a:spAutoFit/>
          </a:bodyPr>
          <a:lstStyle/>
          <a:p>
            <a:r>
              <a:rPr lang="en-GB" dirty="0"/>
              <a:t>e.g. Height variants</a:t>
            </a:r>
          </a:p>
        </p:txBody>
      </p:sp>
    </p:spTree>
    <p:extLst>
      <p:ext uri="{BB962C8B-B14F-4D97-AF65-F5344CB8AC3E}">
        <p14:creationId xmlns:p14="http://schemas.microsoft.com/office/powerpoint/2010/main" val="34460744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F9305-543D-4262-B6FF-11C580D475AE}"/>
              </a:ext>
            </a:extLst>
          </p:cNvPr>
          <p:cNvSpPr>
            <a:spLocks noGrp="1"/>
          </p:cNvSpPr>
          <p:nvPr>
            <p:ph type="title"/>
          </p:nvPr>
        </p:nvSpPr>
        <p:spPr/>
        <p:txBody>
          <a:bodyPr/>
          <a:lstStyle/>
          <a:p>
            <a:r>
              <a:rPr lang="en-GB" dirty="0"/>
              <a:t>Educational attainment more consistent</a:t>
            </a:r>
          </a:p>
        </p:txBody>
      </p:sp>
      <p:graphicFrame>
        <p:nvGraphicFramePr>
          <p:cNvPr id="4" name="Content Placeholder 3">
            <a:extLst>
              <a:ext uri="{FF2B5EF4-FFF2-40B4-BE49-F238E27FC236}">
                <a16:creationId xmlns:a16="http://schemas.microsoft.com/office/drawing/2014/main" id="{4B8E7E41-47CE-4713-9230-9AB686822879}"/>
              </a:ext>
            </a:extLst>
          </p:cNvPr>
          <p:cNvGraphicFramePr>
            <a:graphicFrameLocks noGrp="1"/>
          </p:cNvGraphicFramePr>
          <p:nvPr>
            <p:ph idx="1"/>
          </p:nvPr>
        </p:nvGraphicFramePr>
        <p:xfrm>
          <a:off x="2279577" y="2096853"/>
          <a:ext cx="5976663" cy="2700299"/>
        </p:xfrm>
        <a:graphic>
          <a:graphicData uri="http://schemas.openxmlformats.org/drawingml/2006/table">
            <a:tbl>
              <a:tblPr firstRow="1" firstCol="1" bandRow="1">
                <a:tableStyleId>{5C22544A-7EE6-4342-B048-85BDC9FD1C3A}</a:tableStyleId>
              </a:tblPr>
              <a:tblGrid>
                <a:gridCol w="2105632">
                  <a:extLst>
                    <a:ext uri="{9D8B030D-6E8A-4147-A177-3AD203B41FA5}">
                      <a16:colId xmlns:a16="http://schemas.microsoft.com/office/drawing/2014/main" val="680415670"/>
                    </a:ext>
                  </a:extLst>
                </a:gridCol>
                <a:gridCol w="1784493">
                  <a:extLst>
                    <a:ext uri="{9D8B030D-6E8A-4147-A177-3AD203B41FA5}">
                      <a16:colId xmlns:a16="http://schemas.microsoft.com/office/drawing/2014/main" val="1150625734"/>
                    </a:ext>
                  </a:extLst>
                </a:gridCol>
                <a:gridCol w="2086538">
                  <a:extLst>
                    <a:ext uri="{9D8B030D-6E8A-4147-A177-3AD203B41FA5}">
                      <a16:colId xmlns:a16="http://schemas.microsoft.com/office/drawing/2014/main" val="3678970756"/>
                    </a:ext>
                  </a:extLst>
                </a:gridCol>
              </a:tblGrid>
              <a:tr h="585551">
                <a:tc>
                  <a:txBody>
                    <a:bodyPr/>
                    <a:lstStyle/>
                    <a:p>
                      <a:pPr>
                        <a:lnSpc>
                          <a:spcPct val="107000"/>
                        </a:lnSpc>
                        <a:spcAft>
                          <a:spcPts val="0"/>
                        </a:spcAft>
                      </a:pPr>
                      <a:r>
                        <a:rPr lang="en-GB" sz="1200">
                          <a:effectLst/>
                        </a:rPr>
                        <a:t>Study</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a:effectLst/>
                        </a:rPr>
                        <a:t>N</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a:effectLst/>
                        </a:rPr>
                        <a:t>GWS shrinkage estimate (95% C.I.)</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6538905"/>
                  </a:ext>
                </a:extLst>
              </a:tr>
              <a:tr h="528687">
                <a:tc>
                  <a:txBody>
                    <a:bodyPr/>
                    <a:lstStyle/>
                    <a:p>
                      <a:pPr>
                        <a:lnSpc>
                          <a:spcPct val="107000"/>
                        </a:lnSpc>
                        <a:spcAft>
                          <a:spcPts val="0"/>
                        </a:spcAft>
                      </a:pPr>
                      <a:r>
                        <a:rPr lang="en-GB" sz="1200">
                          <a:effectLst/>
                        </a:rPr>
                        <a:t>UK Biobank</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a:effectLst/>
                        </a:rPr>
                        <a:t>39,531</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a:effectLst/>
                        </a:rPr>
                        <a:t>48.1% (29.5%, 66.6%)</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45783302"/>
                  </a:ext>
                </a:extLst>
              </a:tr>
              <a:tr h="528687">
                <a:tc>
                  <a:txBody>
                    <a:bodyPr/>
                    <a:lstStyle/>
                    <a:p>
                      <a:pPr>
                        <a:lnSpc>
                          <a:spcPct val="107000"/>
                        </a:lnSpc>
                        <a:spcAft>
                          <a:spcPts val="0"/>
                        </a:spcAft>
                      </a:pPr>
                      <a:r>
                        <a:rPr lang="en-GB" sz="1200">
                          <a:effectLst/>
                        </a:rPr>
                        <a:t>HUNT</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a:effectLst/>
                        </a:rPr>
                        <a:t>32,120</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a:effectLst/>
                        </a:rPr>
                        <a:t>29.2% (-0.2%, 58.6%)</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6213536"/>
                  </a:ext>
                </a:extLst>
              </a:tr>
              <a:tr h="528687">
                <a:tc>
                  <a:txBody>
                    <a:bodyPr/>
                    <a:lstStyle/>
                    <a:p>
                      <a:pPr>
                        <a:lnSpc>
                          <a:spcPct val="107000"/>
                        </a:lnSpc>
                        <a:spcAft>
                          <a:spcPts val="0"/>
                        </a:spcAft>
                      </a:pPr>
                      <a:r>
                        <a:rPr lang="en-GB" sz="1200">
                          <a:effectLst/>
                        </a:rPr>
                        <a:t>Generation Scotland</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a:effectLst/>
                        </a:rPr>
                        <a:t>19,589</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a:effectLst/>
                        </a:rPr>
                        <a:t>56.2% (21.1%, 91.3%)</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15266593"/>
                  </a:ext>
                </a:extLst>
              </a:tr>
              <a:tr h="528687">
                <a:tc>
                  <a:txBody>
                    <a:bodyPr/>
                    <a:lstStyle/>
                    <a:p>
                      <a:pPr>
                        <a:lnSpc>
                          <a:spcPct val="107000"/>
                        </a:lnSpc>
                        <a:spcAft>
                          <a:spcPts val="0"/>
                        </a:spcAft>
                      </a:pPr>
                      <a:r>
                        <a:rPr lang="en-GB" sz="1200">
                          <a:effectLst/>
                        </a:rPr>
                        <a:t>Meta-analysis</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a:effectLst/>
                        </a:rPr>
                        <a:t>104,316</a:t>
                      </a:r>
                      <a:endParaRPr lang="en-GB"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GB" sz="1200" dirty="0">
                          <a:effectLst/>
                        </a:rPr>
                        <a:t>38.7% (23.1%, 54.3%)</a:t>
                      </a:r>
                      <a:endParaRPr lang="en-GB"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65737979"/>
                  </a:ext>
                </a:extLst>
              </a:tr>
            </a:tbl>
          </a:graphicData>
        </a:graphic>
      </p:graphicFrame>
    </p:spTree>
    <p:extLst>
      <p:ext uri="{BB962C8B-B14F-4D97-AF65-F5344CB8AC3E}">
        <p14:creationId xmlns:p14="http://schemas.microsoft.com/office/powerpoint/2010/main" val="2179559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6CEAC-6986-B74B-AE07-8EE007A0E4C4}"/>
              </a:ext>
            </a:extLst>
          </p:cNvPr>
          <p:cNvSpPr>
            <a:spLocks noGrp="1"/>
          </p:cNvSpPr>
          <p:nvPr>
            <p:ph type="title"/>
          </p:nvPr>
        </p:nvSpPr>
        <p:spPr/>
        <p:txBody>
          <a:bodyPr/>
          <a:lstStyle/>
          <a:p>
            <a:r>
              <a:rPr lang="en-US" dirty="0"/>
              <a:t>MR for Health Economics </a:t>
            </a:r>
          </a:p>
        </p:txBody>
      </p:sp>
      <p:sp>
        <p:nvSpPr>
          <p:cNvPr id="3" name="Content Placeholder 2">
            <a:extLst>
              <a:ext uri="{FF2B5EF4-FFF2-40B4-BE49-F238E27FC236}">
                <a16:creationId xmlns:a16="http://schemas.microsoft.com/office/drawing/2014/main" id="{0BEAFAE1-B78E-9647-90E7-FADDF63AD4D8}"/>
              </a:ext>
            </a:extLst>
          </p:cNvPr>
          <p:cNvSpPr>
            <a:spLocks noGrp="1"/>
          </p:cNvSpPr>
          <p:nvPr>
            <p:ph idx="1"/>
          </p:nvPr>
        </p:nvSpPr>
        <p:spPr>
          <a:xfrm>
            <a:off x="838200" y="1774825"/>
            <a:ext cx="10515600" cy="4351338"/>
          </a:xfrm>
        </p:spPr>
        <p:txBody>
          <a:bodyPr/>
          <a:lstStyle/>
          <a:p>
            <a:r>
              <a:rPr lang="en-US" dirty="0"/>
              <a:t>No time, but may be of interest to health economists…</a:t>
            </a:r>
          </a:p>
        </p:txBody>
      </p:sp>
      <p:pic>
        <p:nvPicPr>
          <p:cNvPr id="5" name="Picture 4" descr="A screenshot of a cell phone&#10;&#10;Description automatically generated">
            <a:extLst>
              <a:ext uri="{FF2B5EF4-FFF2-40B4-BE49-F238E27FC236}">
                <a16:creationId xmlns:a16="http://schemas.microsoft.com/office/drawing/2014/main" id="{1D1201C8-6578-A24C-9A4B-FD123A62D61C}"/>
              </a:ext>
            </a:extLst>
          </p:cNvPr>
          <p:cNvPicPr>
            <a:picLocks noChangeAspect="1"/>
          </p:cNvPicPr>
          <p:nvPr/>
        </p:nvPicPr>
        <p:blipFill>
          <a:blip r:embed="rId2"/>
          <a:stretch>
            <a:fillRect/>
          </a:stretch>
        </p:blipFill>
        <p:spPr>
          <a:xfrm>
            <a:off x="275232" y="2357755"/>
            <a:ext cx="4933004" cy="4135120"/>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4693793F-8E3A-5F4C-A622-7BDD6827CA31}"/>
              </a:ext>
            </a:extLst>
          </p:cNvPr>
          <p:cNvPicPr>
            <a:picLocks noChangeAspect="1"/>
          </p:cNvPicPr>
          <p:nvPr/>
        </p:nvPicPr>
        <p:blipFill>
          <a:blip r:embed="rId3"/>
          <a:stretch>
            <a:fillRect/>
          </a:stretch>
        </p:blipFill>
        <p:spPr>
          <a:xfrm>
            <a:off x="6983766" y="2506662"/>
            <a:ext cx="5135763" cy="4351338"/>
          </a:xfrm>
          <a:prstGeom prst="rect">
            <a:avLst/>
          </a:prstGeom>
        </p:spPr>
      </p:pic>
    </p:spTree>
    <p:extLst>
      <p:ext uri="{BB962C8B-B14F-4D97-AF65-F5344CB8AC3E}">
        <p14:creationId xmlns:p14="http://schemas.microsoft.com/office/powerpoint/2010/main" val="36910789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888380" y="587104"/>
            <a:ext cx="3828585" cy="795647"/>
          </a:xfrm>
        </p:spPr>
        <p:txBody>
          <a:bodyPr>
            <a:normAutofit fontScale="90000"/>
          </a:bodyPr>
          <a:lstStyle/>
          <a:p>
            <a:pPr algn="l"/>
            <a:r>
              <a:rPr lang="en-GB" dirty="0"/>
              <a:t>Conclusions</a:t>
            </a:r>
          </a:p>
        </p:txBody>
      </p:sp>
      <p:sp>
        <p:nvSpPr>
          <p:cNvPr id="6" name="TextBox 5">
            <a:extLst>
              <a:ext uri="{FF2B5EF4-FFF2-40B4-BE49-F238E27FC236}">
                <a16:creationId xmlns:a16="http://schemas.microsoft.com/office/drawing/2014/main" id="{3763402D-C4DB-CF4B-B828-277938A6501B}"/>
              </a:ext>
            </a:extLst>
          </p:cNvPr>
          <p:cNvSpPr txBox="1"/>
          <p:nvPr/>
        </p:nvSpPr>
        <p:spPr>
          <a:xfrm>
            <a:off x="1070516" y="1550019"/>
            <a:ext cx="6389649" cy="5909310"/>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Familial effects can bias SNP-phenotype associations</a:t>
            </a:r>
          </a:p>
          <a:p>
            <a:pPr marL="285750" indent="-285750">
              <a:buFont typeface="Arial" panose="020B0604020202020204" pitchFamily="34" charset="0"/>
              <a:buChar char="•"/>
            </a:pPr>
            <a:r>
              <a:rPr lang="en-US" dirty="0"/>
              <a:t>These effects can bias genetic approaches such as Mendelian randomization.</a:t>
            </a:r>
          </a:p>
          <a:p>
            <a:pPr marL="285750" indent="-285750">
              <a:buFont typeface="Arial" panose="020B0604020202020204" pitchFamily="34" charset="0"/>
              <a:buChar char="•"/>
            </a:pPr>
            <a:endParaRPr lang="nb-NO" dirty="0">
              <a:effectLst/>
            </a:endParaRPr>
          </a:p>
          <a:p>
            <a:pPr marL="285750" indent="-285750">
              <a:buFont typeface="Arial" panose="020B0604020202020204" pitchFamily="34" charset="0"/>
              <a:buChar char="•"/>
            </a:pPr>
            <a:r>
              <a:rPr lang="en-GB" dirty="0"/>
              <a:t>We demonstrated how family structure can be used to control for these effects either using samples of siblings or mother-father-offspring trios.</a:t>
            </a:r>
            <a:r>
              <a:rPr lang="nb-NO" dirty="0">
                <a:effectLst/>
              </a:rPr>
              <a:t> </a:t>
            </a:r>
          </a:p>
          <a:p>
            <a:endParaRPr lang="nb-NO" dirty="0">
              <a:effectLst/>
            </a:endParaRPr>
          </a:p>
          <a:p>
            <a:pPr marL="285750" indent="-285750">
              <a:buFont typeface="Arial" panose="020B0604020202020204" pitchFamily="34" charset="0"/>
              <a:buChar char="•"/>
            </a:pPr>
            <a:r>
              <a:rPr lang="en-GB" dirty="0"/>
              <a:t>However, estimates from within-family Mendelian randomization are less precise than estimates using unrelated individuals</a:t>
            </a:r>
            <a:r>
              <a:rPr lang="nb-NO" dirty="0"/>
              <a:t>.</a:t>
            </a:r>
          </a:p>
          <a:p>
            <a:pPr marL="285750" indent="-285750">
              <a:buFont typeface="Arial" panose="020B0604020202020204" pitchFamily="34" charset="0"/>
              <a:buChar char="•"/>
            </a:pPr>
            <a:endParaRPr lang="nb-NO" b="1" dirty="0"/>
          </a:p>
          <a:p>
            <a:pPr marL="285750" indent="-285750">
              <a:buFont typeface="Arial" panose="020B0604020202020204" pitchFamily="34" charset="0"/>
              <a:buChar char="•"/>
            </a:pPr>
            <a:r>
              <a:rPr lang="en-GB" dirty="0"/>
              <a:t>In samples from HUNT, UK Biobank studies and 23andMe</a:t>
            </a:r>
            <a:r>
              <a:rPr lang="nb-NO" dirty="0"/>
              <a:t>, </a:t>
            </a:r>
            <a:r>
              <a:rPr lang="en-GB" dirty="0"/>
              <a:t>we found that the effects of height and BMI on educational attainment almost entirely attenuated after allowing for a family fixed effects, whereas the effects of BMI on the risk of diabetes and high blood pressure were similar when allowing for family effects.</a:t>
            </a:r>
            <a:endParaRPr lang="nb-NO"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dirty="0"/>
          </a:p>
        </p:txBody>
      </p:sp>
      <p:pic>
        <p:nvPicPr>
          <p:cNvPr id="7" name="Picture 6">
            <a:extLst>
              <a:ext uri="{FF2B5EF4-FFF2-40B4-BE49-F238E27FC236}">
                <a16:creationId xmlns:a16="http://schemas.microsoft.com/office/drawing/2014/main" id="{1542971D-4088-1146-9DA4-680B8B477C64}"/>
              </a:ext>
            </a:extLst>
          </p:cNvPr>
          <p:cNvPicPr>
            <a:picLocks noChangeAspect="1"/>
          </p:cNvPicPr>
          <p:nvPr/>
        </p:nvPicPr>
        <p:blipFill>
          <a:blip r:embed="rId3"/>
          <a:stretch>
            <a:fillRect/>
          </a:stretch>
        </p:blipFill>
        <p:spPr>
          <a:xfrm>
            <a:off x="7580042" y="1063151"/>
            <a:ext cx="4318310" cy="5107678"/>
          </a:xfrm>
          <a:prstGeom prst="rect">
            <a:avLst/>
          </a:prstGeom>
        </p:spPr>
      </p:pic>
      <p:sp>
        <p:nvSpPr>
          <p:cNvPr id="8" name="TextBox 7">
            <a:extLst>
              <a:ext uri="{FF2B5EF4-FFF2-40B4-BE49-F238E27FC236}">
                <a16:creationId xmlns:a16="http://schemas.microsoft.com/office/drawing/2014/main" id="{39D26B0B-AD15-A74D-9679-27995C5DBF1D}"/>
              </a:ext>
            </a:extLst>
          </p:cNvPr>
          <p:cNvSpPr txBox="1"/>
          <p:nvPr/>
        </p:nvSpPr>
        <p:spPr>
          <a:xfrm>
            <a:off x="9121698" y="4639007"/>
            <a:ext cx="1349298" cy="276999"/>
          </a:xfrm>
          <a:prstGeom prst="rect">
            <a:avLst/>
          </a:prstGeom>
          <a:solidFill>
            <a:schemeClr val="bg1"/>
          </a:solidFill>
        </p:spPr>
        <p:txBody>
          <a:bodyPr wrap="square" rtlCol="0">
            <a:spAutoFit/>
          </a:bodyPr>
          <a:lstStyle/>
          <a:p>
            <a:pPr algn="ctr"/>
            <a:r>
              <a:rPr lang="nb-NO" sz="1200" dirty="0"/>
              <a:t>MR</a:t>
            </a:r>
          </a:p>
        </p:txBody>
      </p:sp>
      <p:sp>
        <p:nvSpPr>
          <p:cNvPr id="9" name="TextBox 8">
            <a:extLst>
              <a:ext uri="{FF2B5EF4-FFF2-40B4-BE49-F238E27FC236}">
                <a16:creationId xmlns:a16="http://schemas.microsoft.com/office/drawing/2014/main" id="{6DDA01B3-A5E7-EF41-9C69-64C520129941}"/>
              </a:ext>
            </a:extLst>
          </p:cNvPr>
          <p:cNvSpPr txBox="1"/>
          <p:nvPr/>
        </p:nvSpPr>
        <p:spPr>
          <a:xfrm>
            <a:off x="9541397" y="6186185"/>
            <a:ext cx="2650603" cy="646331"/>
          </a:xfrm>
          <a:prstGeom prst="rect">
            <a:avLst/>
          </a:prstGeom>
          <a:noFill/>
        </p:spPr>
        <p:txBody>
          <a:bodyPr wrap="square" rtlCol="0">
            <a:spAutoFit/>
          </a:bodyPr>
          <a:lstStyle/>
          <a:p>
            <a:r>
              <a:rPr lang="nb-NO" dirty="0" err="1"/>
              <a:t>Davey</a:t>
            </a:r>
            <a:r>
              <a:rPr lang="nb-NO" dirty="0"/>
              <a:t> Smith et al. 2003</a:t>
            </a:r>
          </a:p>
          <a:p>
            <a:endParaRPr lang="nb-NO" dirty="0"/>
          </a:p>
        </p:txBody>
      </p:sp>
    </p:spTree>
    <p:extLst>
      <p:ext uri="{BB962C8B-B14F-4D97-AF65-F5344CB8AC3E}">
        <p14:creationId xmlns:p14="http://schemas.microsoft.com/office/powerpoint/2010/main" val="10659715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888380" y="587104"/>
            <a:ext cx="3828585" cy="795647"/>
          </a:xfrm>
        </p:spPr>
        <p:txBody>
          <a:bodyPr>
            <a:normAutofit fontScale="90000"/>
          </a:bodyPr>
          <a:lstStyle/>
          <a:p>
            <a:pPr algn="l"/>
            <a:r>
              <a:rPr lang="en-GB" dirty="0"/>
              <a:t>Conclusions</a:t>
            </a:r>
          </a:p>
        </p:txBody>
      </p:sp>
      <p:sp>
        <p:nvSpPr>
          <p:cNvPr id="6" name="TextBox 5">
            <a:extLst>
              <a:ext uri="{FF2B5EF4-FFF2-40B4-BE49-F238E27FC236}">
                <a16:creationId xmlns:a16="http://schemas.microsoft.com/office/drawing/2014/main" id="{3763402D-C4DB-CF4B-B828-277938A6501B}"/>
              </a:ext>
            </a:extLst>
          </p:cNvPr>
          <p:cNvSpPr txBox="1"/>
          <p:nvPr/>
        </p:nvSpPr>
        <p:spPr>
          <a:xfrm>
            <a:off x="1070516" y="1550019"/>
            <a:ext cx="9277815" cy="4801314"/>
          </a:xfrm>
          <a:prstGeom prst="rect">
            <a:avLst/>
          </a:prstGeom>
          <a:noFill/>
        </p:spPr>
        <p:txBody>
          <a:bodyPr wrap="square" rtlCol="0">
            <a:spAutoFit/>
          </a:bodyPr>
          <a:lstStyle/>
          <a:p>
            <a:pPr marL="285750" indent="-285750">
              <a:buFont typeface="Arial" panose="020B0604020202020204" pitchFamily="34" charset="0"/>
              <a:buChar char="•"/>
            </a:pPr>
            <a:r>
              <a:rPr lang="en-GB" dirty="0"/>
              <a:t>While allowing for family fixed effects or using difference-in-difference estimators will account for dynastic effects or assortative mating, these methods will not address bias due to violations of the second  Mendelian randomization assumption.</a:t>
            </a:r>
            <a:r>
              <a:rPr lang="nb-NO" dirty="0">
                <a:effectLst/>
              </a:rPr>
              <a:t> </a:t>
            </a:r>
            <a:endParaRPr lang="en-GB" dirty="0">
              <a:effectLst/>
            </a:endParaRPr>
          </a:p>
          <a:p>
            <a:pPr marL="285750" indent="-285750">
              <a:buFont typeface="Arial" panose="020B0604020202020204" pitchFamily="34" charset="0"/>
              <a:buChar char="•"/>
            </a:pPr>
            <a:endParaRPr lang="nb-NO" dirty="0">
              <a:effectLst/>
            </a:endParaRPr>
          </a:p>
          <a:p>
            <a:pPr marL="285750" indent="-285750">
              <a:buFont typeface="Arial" panose="020B0604020202020204" pitchFamily="34" charset="0"/>
              <a:buChar char="•"/>
            </a:pPr>
            <a:r>
              <a:rPr lang="en-GB" dirty="0"/>
              <a:t>Use these estimators with the summary data methods (MR-Egger, weighted median and mode). </a:t>
            </a:r>
            <a:endParaRPr lang="nb-NO" dirty="0"/>
          </a:p>
          <a:p>
            <a:pPr marL="285750" indent="-285750">
              <a:buFont typeface="Arial" panose="020B0604020202020204" pitchFamily="34" charset="0"/>
              <a:buChar char="•"/>
            </a:pPr>
            <a:endParaRPr lang="nb-NO" dirty="0">
              <a:effectLst/>
            </a:endParaRPr>
          </a:p>
          <a:p>
            <a:pPr marL="285750" indent="-285750">
              <a:buFont typeface="Arial" panose="020B0604020202020204" pitchFamily="34" charset="0"/>
              <a:buChar char="•"/>
            </a:pPr>
            <a:r>
              <a:rPr lang="en-GB" dirty="0"/>
              <a:t>Any one study is likely to be underpowered to use both within family methods and pleiotropy robust methods. </a:t>
            </a:r>
          </a:p>
          <a:p>
            <a:pPr marL="285750" indent="-285750">
              <a:buFont typeface="Arial" panose="020B0604020202020204" pitchFamily="34" charset="0"/>
              <a:buChar char="•"/>
            </a:pPr>
            <a:r>
              <a:rPr lang="en-GB" dirty="0"/>
              <a:t>Therefore, a consortium of family based studies was required, this gives sufficient power to use both within family and pleiotropy robust methods. </a:t>
            </a:r>
          </a:p>
          <a:p>
            <a:endParaRPr lang="nb-NO" b="1" dirty="0"/>
          </a:p>
          <a:p>
            <a:pPr marL="285750" indent="-285750">
              <a:buFont typeface="Arial" panose="020B0604020202020204" pitchFamily="34" charset="0"/>
              <a:buChar char="•"/>
            </a:pPr>
            <a:r>
              <a:rPr lang="en-GB" dirty="0"/>
              <a:t>Currently running sibling GWAS in just under 200,000 siblings …. watch this space!</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b="1" dirty="0">
                <a:hlinkClick r:id="rId2"/>
              </a:rPr>
              <a:t>https://www.biorxiv.org/content/10.1101/602516v1</a:t>
            </a:r>
            <a:endParaRPr lang="en-GB" b="1" dirty="0"/>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736931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18B53-82B4-9249-8059-86579FDE1F7C}"/>
              </a:ext>
            </a:extLst>
          </p:cNvPr>
          <p:cNvSpPr>
            <a:spLocks noGrp="1"/>
          </p:cNvSpPr>
          <p:nvPr>
            <p:ph type="title"/>
          </p:nvPr>
        </p:nvSpPr>
        <p:spPr/>
        <p:txBody>
          <a:bodyPr/>
          <a:lstStyle/>
          <a:p>
            <a:r>
              <a:rPr lang="en-US" dirty="0"/>
              <a:t>Acknowledgements – co-authors</a:t>
            </a:r>
          </a:p>
        </p:txBody>
      </p:sp>
      <p:sp>
        <p:nvSpPr>
          <p:cNvPr id="3" name="Content Placeholder 2">
            <a:extLst>
              <a:ext uri="{FF2B5EF4-FFF2-40B4-BE49-F238E27FC236}">
                <a16:creationId xmlns:a16="http://schemas.microsoft.com/office/drawing/2014/main" id="{BE40348C-ED4F-F240-90B8-C8AF0F5F35CF}"/>
              </a:ext>
            </a:extLst>
          </p:cNvPr>
          <p:cNvSpPr>
            <a:spLocks noGrp="1"/>
          </p:cNvSpPr>
          <p:nvPr>
            <p:ph idx="1"/>
          </p:nvPr>
        </p:nvSpPr>
        <p:spPr>
          <a:xfrm>
            <a:off x="838200" y="1381760"/>
            <a:ext cx="10515600" cy="5111115"/>
          </a:xfrm>
        </p:spPr>
        <p:txBody>
          <a:bodyPr numCol="3">
            <a:normAutofit fontScale="55000" lnSpcReduction="20000"/>
          </a:bodyPr>
          <a:lstStyle/>
          <a:p>
            <a:pPr marL="0" indent="0">
              <a:buNone/>
            </a:pPr>
            <a:r>
              <a:rPr lang="en-US" b="1" dirty="0"/>
              <a:t>Bristol/MRC IEU</a:t>
            </a:r>
          </a:p>
          <a:p>
            <a:r>
              <a:rPr lang="en-US" dirty="0"/>
              <a:t>Laurence Howe</a:t>
            </a:r>
          </a:p>
          <a:p>
            <a:r>
              <a:rPr lang="en-US" dirty="0"/>
              <a:t>George Davey Smith</a:t>
            </a:r>
          </a:p>
          <a:p>
            <a:r>
              <a:rPr lang="en-US" dirty="0"/>
              <a:t>Gib </a:t>
            </a:r>
            <a:r>
              <a:rPr lang="en-US" dirty="0" err="1"/>
              <a:t>Hemani</a:t>
            </a:r>
            <a:endParaRPr lang="en-US" dirty="0"/>
          </a:p>
          <a:p>
            <a:r>
              <a:rPr lang="en-US" dirty="0"/>
              <a:t>Tim Morris</a:t>
            </a:r>
          </a:p>
          <a:p>
            <a:r>
              <a:rPr lang="en-US" dirty="0"/>
              <a:t>Amanda Hughes</a:t>
            </a:r>
          </a:p>
          <a:p>
            <a:r>
              <a:rPr lang="en-GB" dirty="0"/>
              <a:t>Eleanor Sanderson</a:t>
            </a:r>
          </a:p>
          <a:p>
            <a:r>
              <a:rPr lang="en-GB" dirty="0"/>
              <a:t>Sean Harrison</a:t>
            </a:r>
          </a:p>
          <a:p>
            <a:r>
              <a:rPr lang="en-GB" dirty="0" err="1"/>
              <a:t>Yoonsu</a:t>
            </a:r>
            <a:r>
              <a:rPr lang="en-GB" dirty="0"/>
              <a:t> Cho</a:t>
            </a:r>
          </a:p>
          <a:p>
            <a:r>
              <a:rPr lang="en-GB" dirty="0"/>
              <a:t>Laura Howe</a:t>
            </a:r>
            <a:endParaRPr lang="en-US" dirty="0"/>
          </a:p>
          <a:p>
            <a:pPr marL="0" indent="0">
              <a:buNone/>
            </a:pPr>
            <a:r>
              <a:rPr lang="en-US" b="1" dirty="0"/>
              <a:t>University of Queensland</a:t>
            </a:r>
          </a:p>
          <a:p>
            <a:r>
              <a:rPr lang="en-US" dirty="0"/>
              <a:t>David Evans</a:t>
            </a:r>
          </a:p>
          <a:p>
            <a:pPr marL="0" indent="0">
              <a:buNone/>
            </a:pPr>
            <a:r>
              <a:rPr lang="en-US" b="1" dirty="0"/>
              <a:t>University of Pelotas</a:t>
            </a:r>
          </a:p>
          <a:p>
            <a:r>
              <a:rPr lang="en-US" dirty="0"/>
              <a:t>Fernando Hartwig</a:t>
            </a:r>
          </a:p>
          <a:p>
            <a:pPr marL="0" indent="0">
              <a:buNone/>
            </a:pPr>
            <a:endParaRPr lang="en-US" b="1" dirty="0"/>
          </a:p>
          <a:p>
            <a:pPr marL="0" indent="0">
              <a:buNone/>
            </a:pPr>
            <a:endParaRPr lang="en-US" b="1" dirty="0"/>
          </a:p>
          <a:p>
            <a:pPr marL="0" indent="0">
              <a:buNone/>
            </a:pPr>
            <a:endParaRPr lang="en-US" b="1" dirty="0"/>
          </a:p>
          <a:p>
            <a:pPr marL="0" indent="0">
              <a:buNone/>
            </a:pPr>
            <a:r>
              <a:rPr lang="en-US" b="1" dirty="0"/>
              <a:t>23andMe Research Team</a:t>
            </a:r>
          </a:p>
          <a:p>
            <a:r>
              <a:rPr lang="en-GB" dirty="0"/>
              <a:t>Karl </a:t>
            </a:r>
            <a:r>
              <a:rPr lang="en-GB" dirty="0" err="1"/>
              <a:t>Heilbron</a:t>
            </a:r>
            <a:r>
              <a:rPr lang="en-GB" dirty="0"/>
              <a:t> </a:t>
            </a:r>
          </a:p>
          <a:p>
            <a:r>
              <a:rPr lang="en-GB" dirty="0"/>
              <a:t>Adam </a:t>
            </a:r>
            <a:r>
              <a:rPr lang="en-GB" dirty="0" err="1"/>
              <a:t>Auton</a:t>
            </a:r>
            <a:endParaRPr lang="en-GB" dirty="0"/>
          </a:p>
          <a:p>
            <a:pPr marL="0" indent="0">
              <a:buNone/>
            </a:pPr>
            <a:r>
              <a:rPr lang="en-GB" b="1" dirty="0"/>
              <a:t>NTNU </a:t>
            </a:r>
          </a:p>
          <a:p>
            <a:r>
              <a:rPr lang="en-GB" dirty="0"/>
              <a:t>Ben Brumpton </a:t>
            </a:r>
          </a:p>
          <a:p>
            <a:r>
              <a:rPr lang="en-GB" dirty="0" err="1"/>
              <a:t>Gunnhild</a:t>
            </a:r>
            <a:r>
              <a:rPr lang="en-GB" dirty="0"/>
              <a:t> </a:t>
            </a:r>
            <a:r>
              <a:rPr lang="en-GB" dirty="0" err="1"/>
              <a:t>Åberge</a:t>
            </a:r>
            <a:r>
              <a:rPr lang="en-GB" dirty="0"/>
              <a:t> Vie</a:t>
            </a:r>
          </a:p>
          <a:p>
            <a:r>
              <a:rPr lang="en-GB" dirty="0"/>
              <a:t>Johan </a:t>
            </a:r>
            <a:r>
              <a:rPr lang="en-GB" dirty="0" err="1"/>
              <a:t>Håkon</a:t>
            </a:r>
            <a:r>
              <a:rPr lang="en-GB" dirty="0"/>
              <a:t> </a:t>
            </a:r>
            <a:r>
              <a:rPr lang="en-GB" dirty="0" err="1"/>
              <a:t>Bjørngaard</a:t>
            </a:r>
            <a:endParaRPr lang="en-GB" baseline="30000" dirty="0"/>
          </a:p>
          <a:p>
            <a:r>
              <a:rPr lang="en-GB" dirty="0" err="1"/>
              <a:t>Bjørn</a:t>
            </a:r>
            <a:r>
              <a:rPr lang="en-GB" dirty="0"/>
              <a:t> Olav Åsvold</a:t>
            </a:r>
          </a:p>
          <a:p>
            <a:r>
              <a:rPr lang="en-GB" dirty="0"/>
              <a:t>Cristen </a:t>
            </a:r>
            <a:r>
              <a:rPr lang="en-GB" dirty="0" err="1"/>
              <a:t>Willer</a:t>
            </a:r>
            <a:endParaRPr lang="en-GB" dirty="0"/>
          </a:p>
          <a:p>
            <a:r>
              <a:rPr lang="en-GB" dirty="0"/>
              <a:t>Kristian </a:t>
            </a:r>
            <a:r>
              <a:rPr lang="en-GB" dirty="0" err="1"/>
              <a:t>Hveem</a:t>
            </a:r>
            <a:endParaRPr lang="en-GB" baseline="30000" dirty="0"/>
          </a:p>
          <a:p>
            <a:pPr marL="0" indent="0">
              <a:buNone/>
            </a:pPr>
            <a:r>
              <a:rPr lang="en-GB" b="1" dirty="0"/>
              <a:t>NIPH</a:t>
            </a:r>
          </a:p>
          <a:p>
            <a:r>
              <a:rPr lang="en-GB" dirty="0"/>
              <a:t>Alexandra Havdahl</a:t>
            </a:r>
          </a:p>
          <a:p>
            <a:pPr marL="0" indent="0">
              <a:buNone/>
            </a:pPr>
            <a:r>
              <a:rPr lang="en-GB" b="1" dirty="0"/>
              <a:t>Vrije Universiteit Amsterdam</a:t>
            </a:r>
          </a:p>
          <a:p>
            <a:r>
              <a:rPr lang="en-GB" dirty="0" err="1"/>
              <a:t>Dorret</a:t>
            </a:r>
            <a:r>
              <a:rPr lang="en-GB" dirty="0"/>
              <a:t> I </a:t>
            </a:r>
            <a:r>
              <a:rPr lang="en-GB" dirty="0" err="1"/>
              <a:t>Boomsma</a:t>
            </a:r>
            <a:endParaRPr lang="en-GB" dirty="0"/>
          </a:p>
          <a:p>
            <a:r>
              <a:rPr lang="en-GB" dirty="0"/>
              <a:t>Michel G Nivard</a:t>
            </a:r>
          </a:p>
          <a:p>
            <a:pPr marL="0" indent="0">
              <a:buNone/>
            </a:pPr>
            <a:r>
              <a:rPr lang="en-GB" b="1" dirty="0"/>
              <a:t>Oxford University </a:t>
            </a:r>
          </a:p>
          <a:p>
            <a:r>
              <a:rPr lang="en-GB" dirty="0"/>
              <a:t>Frank Windmeijer</a:t>
            </a:r>
          </a:p>
          <a:p>
            <a:pPr marL="0" indent="0">
              <a:buNone/>
            </a:pPr>
            <a:r>
              <a:rPr lang="en-GB" b="1" dirty="0"/>
              <a:t>The University of Melbourne</a:t>
            </a:r>
          </a:p>
          <a:p>
            <a:r>
              <a:rPr lang="en-GB" dirty="0"/>
              <a:t>John Hopper </a:t>
            </a:r>
          </a:p>
          <a:p>
            <a:r>
              <a:rPr lang="en-GB" dirty="0"/>
              <a:t>Shuai Li</a:t>
            </a:r>
            <a:endParaRPr lang="en-GB" baseline="30000" dirty="0"/>
          </a:p>
          <a:p>
            <a:pPr marL="0" indent="0">
              <a:buNone/>
            </a:pPr>
            <a:r>
              <a:rPr lang="en-GB" b="1" dirty="0"/>
              <a:t>Virginia Commonwealth University</a:t>
            </a:r>
          </a:p>
          <a:p>
            <a:r>
              <a:rPr lang="en-GB" dirty="0"/>
              <a:t>Michael Neale</a:t>
            </a:r>
          </a:p>
          <a:p>
            <a:pPr marL="0" indent="0">
              <a:buNone/>
            </a:pPr>
            <a:r>
              <a:rPr lang="en-GB" b="1" dirty="0"/>
              <a:t>Karolinska </a:t>
            </a:r>
            <a:r>
              <a:rPr lang="en-GB" b="1" dirty="0" err="1"/>
              <a:t>Institutet</a:t>
            </a:r>
            <a:endParaRPr lang="en-GB" b="1" dirty="0"/>
          </a:p>
          <a:p>
            <a:r>
              <a:rPr lang="en-GB" dirty="0"/>
              <a:t>Nancy L Pedersen</a:t>
            </a:r>
          </a:p>
          <a:p>
            <a:pPr marL="0" indent="0">
              <a:buNone/>
            </a:pPr>
            <a:r>
              <a:rPr lang="en-GB" b="1" dirty="0"/>
              <a:t>University of California Riverside</a:t>
            </a:r>
          </a:p>
          <a:p>
            <a:r>
              <a:rPr lang="en-GB" dirty="0"/>
              <a:t>Chandra A Reynolds</a:t>
            </a:r>
          </a:p>
          <a:p>
            <a:pPr marL="0" indent="0">
              <a:buNone/>
            </a:pPr>
            <a:r>
              <a:rPr lang="en-GB" b="1" dirty="0"/>
              <a:t>University of Texas at Austin</a:t>
            </a:r>
          </a:p>
          <a:p>
            <a:r>
              <a:rPr lang="en-GB" dirty="0"/>
              <a:t>Elliot M Tucker-</a:t>
            </a:r>
            <a:r>
              <a:rPr lang="en-GB" dirty="0" err="1"/>
              <a:t>Drob</a:t>
            </a:r>
            <a:endParaRPr lang="en-GB" dirty="0"/>
          </a:p>
          <a:p>
            <a:r>
              <a:rPr lang="en-GB" dirty="0"/>
              <a:t>Andrew </a:t>
            </a:r>
            <a:r>
              <a:rPr lang="en-GB" dirty="0" err="1"/>
              <a:t>Grotzinger</a:t>
            </a:r>
            <a:endParaRPr lang="en-GB" dirty="0"/>
          </a:p>
          <a:p>
            <a:pPr marL="0" indent="0">
              <a:buNone/>
            </a:pPr>
            <a:r>
              <a:rPr lang="en-GB" b="1" dirty="0"/>
              <a:t>University of Virginia </a:t>
            </a:r>
          </a:p>
          <a:p>
            <a:r>
              <a:rPr lang="en-GB" dirty="0"/>
              <a:t>Wei-Min Chen</a:t>
            </a:r>
            <a:endParaRPr lang="en-GB" baseline="30000" dirty="0"/>
          </a:p>
          <a:p>
            <a:pPr marL="0" indent="0">
              <a:buNone/>
            </a:pPr>
            <a:r>
              <a:rPr lang="en-GB" b="1" dirty="0"/>
              <a:t>University of Helsinki </a:t>
            </a:r>
            <a:endParaRPr lang="en-GB" b="1" baseline="30000" dirty="0"/>
          </a:p>
          <a:p>
            <a:r>
              <a:rPr lang="en-GB" dirty="0"/>
              <a:t>Jaakko </a:t>
            </a:r>
            <a:r>
              <a:rPr lang="en-GB" dirty="0" err="1"/>
              <a:t>Kaprio</a:t>
            </a:r>
            <a:endParaRPr lang="en-US" dirty="0"/>
          </a:p>
        </p:txBody>
      </p:sp>
    </p:spTree>
    <p:extLst>
      <p:ext uri="{BB962C8B-B14F-4D97-AF65-F5344CB8AC3E}">
        <p14:creationId xmlns:p14="http://schemas.microsoft.com/office/powerpoint/2010/main" val="40502563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E4844-26E7-D94E-89D0-2990A789ECE9}"/>
              </a:ext>
            </a:extLst>
          </p:cNvPr>
          <p:cNvSpPr>
            <a:spLocks noGrp="1"/>
          </p:cNvSpPr>
          <p:nvPr>
            <p:ph type="title"/>
          </p:nvPr>
        </p:nvSpPr>
        <p:spPr/>
        <p:txBody>
          <a:bodyPr/>
          <a:lstStyle/>
          <a:p>
            <a:r>
              <a:rPr lang="en-US" dirty="0"/>
              <a:t>Acknowledgements – funding</a:t>
            </a:r>
          </a:p>
        </p:txBody>
      </p:sp>
      <p:sp>
        <p:nvSpPr>
          <p:cNvPr id="3" name="Content Placeholder 2">
            <a:extLst>
              <a:ext uri="{FF2B5EF4-FFF2-40B4-BE49-F238E27FC236}">
                <a16:creationId xmlns:a16="http://schemas.microsoft.com/office/drawing/2014/main" id="{2934CF81-BAA9-2042-8073-264993345F06}"/>
              </a:ext>
            </a:extLst>
          </p:cNvPr>
          <p:cNvSpPr>
            <a:spLocks noGrp="1"/>
          </p:cNvSpPr>
          <p:nvPr>
            <p:ph idx="1"/>
          </p:nvPr>
        </p:nvSpPr>
        <p:spPr/>
        <p:txBody>
          <a:bodyPr>
            <a:normAutofit fontScale="55000" lnSpcReduction="20000"/>
          </a:bodyPr>
          <a:lstStyle/>
          <a:p>
            <a:pPr marL="0" indent="0">
              <a:buNone/>
            </a:pPr>
            <a:r>
              <a:rPr lang="en-GB" dirty="0"/>
              <a:t>The Medical Research Council (MRC) and the University of Bristol support the MRC Integrative Epidemiology Unit [MC_UU_12013/1, MC_UU_12013/9, MC_UU_00011/1]. NMD is supported by an Economics and Social Research Council (ESRC) Future Research Leaders grant [ES/N000757/1] and a Norwegian Research Council Grant number 295989. JHB was funded by the Norwegian Research Council with grant number 295989. DME is funded by a National Health and Medical Research Council Senior Research Fellowship (1137714). EMTD was supported by NIH grants R01AG054628 and R01HD083613, and by the Jacobs Foundation. LDH is supported by a Career Development Award from the UK Medical Research Council (MR/M020894/1). This work is part of a project entitled ‘social and economic consequences of health: causal inference methods and longitudinal, intergenerational data’, which is part of the Health Foundation’s Social and Economic Value of Health Research Programme (Award 807293). The Health Foundation is an independent charity committed to bringing about better health and health care for people in the UK. GAV is supported by a Norwegian Research Council grant code 250335. CAR receives support from the National Institutes of Health (NIH) including R01AG060470, R01AG059329, R01AG058068, R01AG018386, and R01AG046938. NLP receives funding from the National Institutes of Health Grants No. R01AG060470, R01AG059329. The Nord-</a:t>
            </a:r>
            <a:r>
              <a:rPr lang="en-GB" dirty="0" err="1"/>
              <a:t>Trøndelag</a:t>
            </a:r>
            <a:r>
              <a:rPr lang="en-GB" dirty="0"/>
              <a:t> Health Study (The HUNT Study) is a collaboration between HUNT Research </a:t>
            </a:r>
            <a:r>
              <a:rPr lang="en-GB" dirty="0" err="1"/>
              <a:t>Center</a:t>
            </a:r>
            <a:r>
              <a:rPr lang="en-GB" dirty="0"/>
              <a:t> (Faculty of Medicine and Health Sciences, NTNU, Norwegian University of Science and Technology), Nord-</a:t>
            </a:r>
            <a:r>
              <a:rPr lang="en-GB" dirty="0" err="1"/>
              <a:t>Trøndelag</a:t>
            </a:r>
            <a:r>
              <a:rPr lang="en-GB" dirty="0"/>
              <a:t> County Council, Central Norway Regional Health Authority, and the Norwegian Institute of Public Health. The K.G. </a:t>
            </a:r>
            <a:r>
              <a:rPr lang="en-GB" dirty="0" err="1"/>
              <a:t>Jebsen</a:t>
            </a:r>
            <a:r>
              <a:rPr lang="en-GB" dirty="0"/>
              <a:t> </a:t>
            </a:r>
            <a:r>
              <a:rPr lang="en-GB" dirty="0" err="1"/>
              <a:t>Center</a:t>
            </a:r>
            <a:r>
              <a:rPr lang="en-GB" dirty="0"/>
              <a:t> for Genetic Epidemiology is</a:t>
            </a:r>
            <a:r>
              <a:rPr lang="en-US" dirty="0"/>
              <a:t> funded by </a:t>
            </a:r>
            <a:r>
              <a:rPr lang="en-US" dirty="0" err="1"/>
              <a:t>Stiftelsen</a:t>
            </a:r>
            <a:r>
              <a:rPr lang="en-US" dirty="0"/>
              <a:t> Kristian Gerhard </a:t>
            </a:r>
            <a:r>
              <a:rPr lang="en-US" dirty="0" err="1"/>
              <a:t>Jebsen</a:t>
            </a:r>
            <a:r>
              <a:rPr lang="en-US" dirty="0"/>
              <a:t>; Faculty of Medicine and Health Sciences, NTNU; The Liaison Committee for education, research and innovation in Central Norway; and the Joint Research Committee between St. </a:t>
            </a:r>
            <a:r>
              <a:rPr lang="en-US" dirty="0" err="1"/>
              <a:t>Olavs</a:t>
            </a:r>
            <a:r>
              <a:rPr lang="en-US" dirty="0"/>
              <a:t> Hospital and the Faculty of Medicine and Health Sciences, NTNU. The genotyping in HUNT was financed by the National Institute of Health (NIH); University of Michigan; The Research Council of Norway; The Liaison Committee for education, research and innovation in Central Norway; and the Joint Research Committee between St. </a:t>
            </a:r>
            <a:r>
              <a:rPr lang="en-US" dirty="0" err="1"/>
              <a:t>Olavs</a:t>
            </a:r>
            <a:r>
              <a:rPr lang="en-US" dirty="0"/>
              <a:t> Hospital and the Faculty of Medicine and Health Sciences, NTNU.  </a:t>
            </a:r>
            <a:r>
              <a:rPr lang="en-GB" dirty="0"/>
              <a:t>JK has been supported by the Academy of Finland (grants 308248, 312073). RMF and RNB are supported by Sir Henry Dale Fellowship (</a:t>
            </a:r>
            <a:r>
              <a:rPr lang="en-GB" dirty="0" err="1"/>
              <a:t>Wellcome</a:t>
            </a:r>
            <a:r>
              <a:rPr lang="en-GB" dirty="0"/>
              <a:t> Trust and Royal Society grant: WT104150). GH is supported by the </a:t>
            </a:r>
            <a:r>
              <a:rPr lang="en-GB" dirty="0" err="1"/>
              <a:t>Wellcome</a:t>
            </a:r>
            <a:r>
              <a:rPr lang="en-GB" dirty="0"/>
              <a:t> Trust and Royal Society [208806/Z/17/Z]. AH was funded by the South-Eastern Norway Regional Health Authority, grants 2018059 and 2020022.</a:t>
            </a:r>
            <a:endParaRPr lang="en-US" dirty="0"/>
          </a:p>
        </p:txBody>
      </p:sp>
      <p:pic>
        <p:nvPicPr>
          <p:cNvPr id="4" name="Picture 3">
            <a:extLst>
              <a:ext uri="{FF2B5EF4-FFF2-40B4-BE49-F238E27FC236}">
                <a16:creationId xmlns:a16="http://schemas.microsoft.com/office/drawing/2014/main" id="{4DA4A317-FBFC-8F4E-AF3F-8F621AF4EA9F}"/>
              </a:ext>
            </a:extLst>
          </p:cNvPr>
          <p:cNvPicPr>
            <a:picLocks noChangeAspect="1"/>
          </p:cNvPicPr>
          <p:nvPr/>
        </p:nvPicPr>
        <p:blipFill>
          <a:blip r:embed="rId3"/>
          <a:stretch>
            <a:fillRect/>
          </a:stretch>
        </p:blipFill>
        <p:spPr>
          <a:xfrm>
            <a:off x="361949" y="5532120"/>
            <a:ext cx="1535545" cy="675640"/>
          </a:xfrm>
          <a:prstGeom prst="rect">
            <a:avLst/>
          </a:prstGeom>
        </p:spPr>
      </p:pic>
      <p:pic>
        <p:nvPicPr>
          <p:cNvPr id="5" name="Picture 4">
            <a:extLst>
              <a:ext uri="{FF2B5EF4-FFF2-40B4-BE49-F238E27FC236}">
                <a16:creationId xmlns:a16="http://schemas.microsoft.com/office/drawing/2014/main" id="{49C8D30C-FCBA-BF4E-BE72-DD28993399E3}"/>
              </a:ext>
            </a:extLst>
          </p:cNvPr>
          <p:cNvPicPr>
            <a:picLocks noChangeAspect="1"/>
          </p:cNvPicPr>
          <p:nvPr/>
        </p:nvPicPr>
        <p:blipFill>
          <a:blip r:embed="rId4"/>
          <a:stretch>
            <a:fillRect/>
          </a:stretch>
        </p:blipFill>
        <p:spPr>
          <a:xfrm>
            <a:off x="1897494" y="5532120"/>
            <a:ext cx="1892300" cy="1066800"/>
          </a:xfrm>
          <a:prstGeom prst="rect">
            <a:avLst/>
          </a:prstGeom>
        </p:spPr>
      </p:pic>
    </p:spTree>
    <p:extLst>
      <p:ext uri="{BB962C8B-B14F-4D97-AF65-F5344CB8AC3E}">
        <p14:creationId xmlns:p14="http://schemas.microsoft.com/office/powerpoint/2010/main" val="3437592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4B385-7110-6644-9C48-A2AA83FD91D5}"/>
              </a:ext>
            </a:extLst>
          </p:cNvPr>
          <p:cNvSpPr>
            <a:spLocks noGrp="1"/>
          </p:cNvSpPr>
          <p:nvPr>
            <p:ph type="title"/>
          </p:nvPr>
        </p:nvSpPr>
        <p:spPr/>
        <p:txBody>
          <a:bodyPr>
            <a:normAutofit/>
          </a:bodyPr>
          <a:lstStyle/>
          <a:p>
            <a:r>
              <a:rPr lang="en-US" dirty="0"/>
              <a:t>Does taking vit E reduce risk of coronary heart disease?</a:t>
            </a:r>
          </a:p>
        </p:txBody>
      </p:sp>
      <p:pic>
        <p:nvPicPr>
          <p:cNvPr id="9" name="Content Placeholder 8" descr="A screenshot of a social media post&#10;&#10;Description automatically generated">
            <a:extLst>
              <a:ext uri="{FF2B5EF4-FFF2-40B4-BE49-F238E27FC236}">
                <a16:creationId xmlns:a16="http://schemas.microsoft.com/office/drawing/2014/main" id="{B8EFE624-1763-844B-A3D1-73D96D3054FB}"/>
              </a:ext>
            </a:extLst>
          </p:cNvPr>
          <p:cNvPicPr>
            <a:picLocks noGrp="1" noChangeAspect="1"/>
          </p:cNvPicPr>
          <p:nvPr>
            <p:ph idx="1"/>
          </p:nvPr>
        </p:nvPicPr>
        <p:blipFill>
          <a:blip r:embed="rId3"/>
          <a:stretch>
            <a:fillRect/>
          </a:stretch>
        </p:blipFill>
        <p:spPr>
          <a:xfrm>
            <a:off x="667955" y="2387600"/>
            <a:ext cx="5560126" cy="3660647"/>
          </a:xfrm>
        </p:spPr>
      </p:pic>
      <p:pic>
        <p:nvPicPr>
          <p:cNvPr id="10" name="Content Placeholder 8" descr="A screenshot of a cell phone&#10;&#10;Description automatically generated">
            <a:extLst>
              <a:ext uri="{FF2B5EF4-FFF2-40B4-BE49-F238E27FC236}">
                <a16:creationId xmlns:a16="http://schemas.microsoft.com/office/drawing/2014/main" id="{39F58C4A-4ADF-2B43-9B25-FBB863D51295}"/>
              </a:ext>
            </a:extLst>
          </p:cNvPr>
          <p:cNvPicPr>
            <a:picLocks noChangeAspect="1"/>
          </p:cNvPicPr>
          <p:nvPr/>
        </p:nvPicPr>
        <p:blipFill>
          <a:blip r:embed="rId4"/>
          <a:stretch>
            <a:fillRect/>
          </a:stretch>
        </p:blipFill>
        <p:spPr>
          <a:xfrm>
            <a:off x="6891086" y="2416110"/>
            <a:ext cx="5079079" cy="3684906"/>
          </a:xfrm>
          <a:prstGeom prst="rect">
            <a:avLst/>
          </a:prstGeom>
        </p:spPr>
      </p:pic>
    </p:spTree>
    <p:extLst>
      <p:ext uri="{BB962C8B-B14F-4D97-AF65-F5344CB8AC3E}">
        <p14:creationId xmlns:p14="http://schemas.microsoft.com/office/powerpoint/2010/main" val="3095767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352B0-6E9C-3A48-A63B-5DA837E0EC16}"/>
              </a:ext>
            </a:extLst>
          </p:cNvPr>
          <p:cNvSpPr>
            <a:spLocks noGrp="1"/>
          </p:cNvSpPr>
          <p:nvPr>
            <p:ph type="title"/>
          </p:nvPr>
        </p:nvSpPr>
        <p:spPr/>
        <p:txBody>
          <a:bodyPr/>
          <a:lstStyle/>
          <a:p>
            <a:r>
              <a:rPr lang="en-US" dirty="0"/>
              <a:t>RCTs did not replicate this finding</a:t>
            </a:r>
          </a:p>
        </p:txBody>
      </p:sp>
      <p:pic>
        <p:nvPicPr>
          <p:cNvPr id="12" name="Content Placeholder 11" descr="A screenshot of a cell phone&#10;&#10;Description automatically generated">
            <a:extLst>
              <a:ext uri="{FF2B5EF4-FFF2-40B4-BE49-F238E27FC236}">
                <a16:creationId xmlns:a16="http://schemas.microsoft.com/office/drawing/2014/main" id="{AC591D81-0966-B14B-8EDB-4B37FD6DA231}"/>
              </a:ext>
            </a:extLst>
          </p:cNvPr>
          <p:cNvPicPr>
            <a:picLocks noGrp="1" noChangeAspect="1"/>
          </p:cNvPicPr>
          <p:nvPr>
            <p:ph idx="1"/>
          </p:nvPr>
        </p:nvPicPr>
        <p:blipFill>
          <a:blip r:embed="rId2"/>
          <a:stretch>
            <a:fillRect/>
          </a:stretch>
        </p:blipFill>
        <p:spPr>
          <a:xfrm>
            <a:off x="5982503" y="1551305"/>
            <a:ext cx="5371297" cy="4351338"/>
          </a:xfrm>
        </p:spPr>
      </p:pic>
      <p:sp>
        <p:nvSpPr>
          <p:cNvPr id="13" name="TextBox 12">
            <a:extLst>
              <a:ext uri="{FF2B5EF4-FFF2-40B4-BE49-F238E27FC236}">
                <a16:creationId xmlns:a16="http://schemas.microsoft.com/office/drawing/2014/main" id="{2BD4F01F-4E92-B04F-A92A-1AF19943A653}"/>
              </a:ext>
            </a:extLst>
          </p:cNvPr>
          <p:cNvSpPr txBox="1"/>
          <p:nvPr/>
        </p:nvSpPr>
        <p:spPr>
          <a:xfrm>
            <a:off x="1016000" y="5902643"/>
            <a:ext cx="8219440" cy="369332"/>
          </a:xfrm>
          <a:prstGeom prst="rect">
            <a:avLst/>
          </a:prstGeom>
          <a:noFill/>
        </p:spPr>
        <p:txBody>
          <a:bodyPr wrap="square" rtlCol="0">
            <a:spAutoFit/>
          </a:bodyPr>
          <a:lstStyle/>
          <a:p>
            <a:r>
              <a:rPr lang="en-US" dirty="0"/>
              <a:t>Why? Endogeneity, confounding, and measurement error.  </a:t>
            </a:r>
          </a:p>
        </p:txBody>
      </p:sp>
      <p:sp>
        <p:nvSpPr>
          <p:cNvPr id="14" name="TextBox 13">
            <a:extLst>
              <a:ext uri="{FF2B5EF4-FFF2-40B4-BE49-F238E27FC236}">
                <a16:creationId xmlns:a16="http://schemas.microsoft.com/office/drawing/2014/main" id="{3E1374B2-63D8-D947-BCC9-DDD78D13A544}"/>
              </a:ext>
            </a:extLst>
          </p:cNvPr>
          <p:cNvSpPr txBox="1"/>
          <p:nvPr/>
        </p:nvSpPr>
        <p:spPr>
          <a:xfrm>
            <a:off x="650240" y="6492875"/>
            <a:ext cx="11391260" cy="400110"/>
          </a:xfrm>
          <a:prstGeom prst="rect">
            <a:avLst/>
          </a:prstGeom>
          <a:noFill/>
        </p:spPr>
        <p:txBody>
          <a:bodyPr wrap="none" rtlCol="0">
            <a:spAutoFit/>
          </a:bodyPr>
          <a:lstStyle/>
          <a:p>
            <a:r>
              <a:rPr lang="en-GB" sz="1000" dirty="0"/>
              <a:t>G. Davey Smith, M. V. Holmes, N. M. Davies, S. Ebrahim, Mendel’s laws, Mendelian randomization and causal inference in observational data: substantive and nomenclatural issues. </a:t>
            </a:r>
            <a:r>
              <a:rPr lang="en-GB" sz="1000" i="1" dirty="0"/>
              <a:t>Eur J Epidemiol</a:t>
            </a:r>
            <a:r>
              <a:rPr lang="en-GB" sz="1000" dirty="0"/>
              <a:t>. </a:t>
            </a:r>
            <a:r>
              <a:rPr lang="en-GB" sz="1000" b="1" dirty="0"/>
              <a:t>35</a:t>
            </a:r>
            <a:r>
              <a:rPr lang="en-GB" sz="1000" dirty="0"/>
              <a:t>, 99–111 (2020).</a:t>
            </a:r>
          </a:p>
          <a:p>
            <a:endParaRPr lang="en-US" sz="1000" dirty="0"/>
          </a:p>
        </p:txBody>
      </p:sp>
    </p:spTree>
    <p:extLst>
      <p:ext uri="{BB962C8B-B14F-4D97-AF65-F5344CB8AC3E}">
        <p14:creationId xmlns:p14="http://schemas.microsoft.com/office/powerpoint/2010/main" val="1077048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A3EE4-ED35-2B4C-A5EF-D5064A794485}"/>
              </a:ext>
            </a:extLst>
          </p:cNvPr>
          <p:cNvSpPr>
            <a:spLocks noGrp="1"/>
          </p:cNvSpPr>
          <p:nvPr>
            <p:ph type="title"/>
          </p:nvPr>
        </p:nvSpPr>
        <p:spPr/>
        <p:txBody>
          <a:bodyPr/>
          <a:lstStyle/>
          <a:p>
            <a:r>
              <a:rPr lang="en-US" dirty="0"/>
              <a:t>Econometrics to the rescue? </a:t>
            </a:r>
          </a:p>
        </p:txBody>
      </p:sp>
      <p:sp>
        <p:nvSpPr>
          <p:cNvPr id="3" name="Content Placeholder 2">
            <a:extLst>
              <a:ext uri="{FF2B5EF4-FFF2-40B4-BE49-F238E27FC236}">
                <a16:creationId xmlns:a16="http://schemas.microsoft.com/office/drawing/2014/main" id="{1208DDC0-A173-8D43-840D-6BD7A5E57F40}"/>
              </a:ext>
            </a:extLst>
          </p:cNvPr>
          <p:cNvSpPr>
            <a:spLocks noGrp="1"/>
          </p:cNvSpPr>
          <p:nvPr>
            <p:ph idx="1"/>
          </p:nvPr>
        </p:nvSpPr>
        <p:spPr>
          <a:xfrm>
            <a:off x="838200" y="1825625"/>
            <a:ext cx="6294120" cy="4351338"/>
          </a:xfrm>
        </p:spPr>
        <p:txBody>
          <a:bodyPr/>
          <a:lstStyle/>
          <a:p>
            <a:r>
              <a:rPr lang="en-US" dirty="0"/>
              <a:t>Classic epi – adjust measure confounders </a:t>
            </a:r>
          </a:p>
          <a:p>
            <a:pPr lvl="1"/>
            <a:r>
              <a:rPr lang="en-US" dirty="0"/>
              <a:t>Impossible to fully measure covariates</a:t>
            </a:r>
          </a:p>
          <a:p>
            <a:r>
              <a:rPr lang="en-US" dirty="0"/>
              <a:t>Need to estimate causal effects even if there are unmeasured confounders of the exposure-outcome relationship</a:t>
            </a:r>
          </a:p>
          <a:p>
            <a:r>
              <a:rPr lang="en-US" dirty="0"/>
              <a:t>Instrumental variables and natural experiments could help</a:t>
            </a:r>
          </a:p>
        </p:txBody>
      </p:sp>
      <p:pic>
        <p:nvPicPr>
          <p:cNvPr id="5" name="Picture 4" descr="A screenshot of a cell phone&#10;&#10;Description automatically generated">
            <a:extLst>
              <a:ext uri="{FF2B5EF4-FFF2-40B4-BE49-F238E27FC236}">
                <a16:creationId xmlns:a16="http://schemas.microsoft.com/office/drawing/2014/main" id="{6CC134F3-ED10-5742-BDF1-500907E365BB}"/>
              </a:ext>
            </a:extLst>
          </p:cNvPr>
          <p:cNvPicPr>
            <a:picLocks noChangeAspect="1"/>
          </p:cNvPicPr>
          <p:nvPr/>
        </p:nvPicPr>
        <p:blipFill>
          <a:blip r:embed="rId3"/>
          <a:stretch>
            <a:fillRect/>
          </a:stretch>
        </p:blipFill>
        <p:spPr>
          <a:xfrm>
            <a:off x="7538720" y="1714500"/>
            <a:ext cx="4796952" cy="3429000"/>
          </a:xfrm>
          <a:prstGeom prst="rect">
            <a:avLst/>
          </a:prstGeom>
        </p:spPr>
      </p:pic>
    </p:spTree>
    <p:extLst>
      <p:ext uri="{BB962C8B-B14F-4D97-AF65-F5344CB8AC3E}">
        <p14:creationId xmlns:p14="http://schemas.microsoft.com/office/powerpoint/2010/main" val="4210428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63402D-C4DB-CF4B-B828-277938A6501B}"/>
              </a:ext>
            </a:extLst>
          </p:cNvPr>
          <p:cNvSpPr txBox="1"/>
          <p:nvPr/>
        </p:nvSpPr>
        <p:spPr>
          <a:xfrm>
            <a:off x="1070517" y="1884556"/>
            <a:ext cx="8865220" cy="1477328"/>
          </a:xfrm>
          <a:prstGeom prst="rect">
            <a:avLst/>
          </a:prstGeom>
          <a:noFill/>
        </p:spPr>
        <p:txBody>
          <a:bodyPr wrap="square" rtlCol="0">
            <a:spAutoFit/>
          </a:bodyPr>
          <a:lstStyle/>
          <a:p>
            <a:r>
              <a:rPr lang="en-GB" dirty="0"/>
              <a:t>The instrumental variable assumptions:</a:t>
            </a:r>
          </a:p>
          <a:p>
            <a:endParaRPr lang="en-GB" dirty="0"/>
          </a:p>
          <a:p>
            <a:pPr marL="342900" indent="-342900">
              <a:buFont typeface="+mj-lt"/>
              <a:buAutoNum type="arabicPeriod"/>
            </a:pPr>
            <a:r>
              <a:rPr lang="en-GB" dirty="0">
                <a:solidFill>
                  <a:srgbClr val="00B050"/>
                </a:solidFill>
              </a:rPr>
              <a:t>Relevance</a:t>
            </a:r>
            <a:r>
              <a:rPr lang="en-GB" dirty="0"/>
              <a:t>: The instrument associates with the exposure of interest</a:t>
            </a:r>
          </a:p>
          <a:p>
            <a:pPr marL="342900" indent="-342900">
              <a:buFont typeface="+mj-lt"/>
              <a:buAutoNum type="arabicPeriod"/>
            </a:pPr>
            <a:r>
              <a:rPr lang="en-GB" dirty="0">
                <a:solidFill>
                  <a:srgbClr val="FF0000"/>
                </a:solidFill>
              </a:rPr>
              <a:t>Independence</a:t>
            </a:r>
            <a:r>
              <a:rPr lang="en-GB" dirty="0"/>
              <a:t>: There are no confounders of the instrument-outcome association</a:t>
            </a:r>
          </a:p>
          <a:p>
            <a:pPr marL="342900" indent="-342900">
              <a:buFont typeface="+mj-lt"/>
              <a:buAutoNum type="arabicPeriod"/>
            </a:pPr>
            <a:r>
              <a:rPr lang="en-GB" dirty="0">
                <a:solidFill>
                  <a:srgbClr val="7030A0"/>
                </a:solidFill>
              </a:rPr>
              <a:t>Exclusion restriction</a:t>
            </a:r>
            <a:r>
              <a:rPr lang="en-GB" dirty="0"/>
              <a:t>: The instrument only affects the outcome via the exposure</a:t>
            </a:r>
          </a:p>
        </p:txBody>
      </p:sp>
      <p:sp>
        <p:nvSpPr>
          <p:cNvPr id="2" name="Title 1">
            <a:extLst>
              <a:ext uri="{FF2B5EF4-FFF2-40B4-BE49-F238E27FC236}">
                <a16:creationId xmlns:a16="http://schemas.microsoft.com/office/drawing/2014/main" id="{B9836AF6-8233-F84C-A151-EA40974B7304}"/>
              </a:ext>
            </a:extLst>
          </p:cNvPr>
          <p:cNvSpPr>
            <a:spLocks noGrp="1"/>
          </p:cNvSpPr>
          <p:nvPr>
            <p:ph type="ctrTitle"/>
          </p:nvPr>
        </p:nvSpPr>
        <p:spPr>
          <a:xfrm>
            <a:off x="1020261" y="957204"/>
            <a:ext cx="9114883" cy="795647"/>
          </a:xfrm>
        </p:spPr>
        <p:txBody>
          <a:bodyPr>
            <a:normAutofit fontScale="90000"/>
          </a:bodyPr>
          <a:lstStyle/>
          <a:p>
            <a:pPr algn="l"/>
            <a:r>
              <a:rPr lang="en-GB" dirty="0"/>
              <a:t>The instrumental variable assumptions</a:t>
            </a:r>
          </a:p>
        </p:txBody>
      </p:sp>
      <p:sp>
        <p:nvSpPr>
          <p:cNvPr id="9" name="TextBox 8">
            <a:extLst>
              <a:ext uri="{FF2B5EF4-FFF2-40B4-BE49-F238E27FC236}">
                <a16:creationId xmlns:a16="http://schemas.microsoft.com/office/drawing/2014/main" id="{B155C793-2E46-4349-98C1-9D1A6E5862AF}"/>
              </a:ext>
            </a:extLst>
          </p:cNvPr>
          <p:cNvSpPr txBox="1"/>
          <p:nvPr/>
        </p:nvSpPr>
        <p:spPr>
          <a:xfrm>
            <a:off x="5577704" y="5531337"/>
            <a:ext cx="6884445" cy="1323439"/>
          </a:xfrm>
          <a:prstGeom prst="rect">
            <a:avLst/>
          </a:prstGeom>
          <a:noFill/>
        </p:spPr>
        <p:txBody>
          <a:bodyPr wrap="square" rtlCol="0">
            <a:spAutoFit/>
          </a:bodyPr>
          <a:lstStyle/>
          <a:p>
            <a:r>
              <a:rPr lang="en-GB" sz="1000" dirty="0"/>
              <a:t>P. Wright, Letter from Philip Wright to Sewall Wright, 4 March 1926., (available at </a:t>
            </a:r>
            <a:r>
              <a:rPr lang="en-GB" sz="1000" dirty="0">
                <a:hlinkClick r:id="rId2"/>
              </a:rPr>
              <a:t>https://ase.tufts.edu/economics/documents/wrightPhilipAndSewall.pdf</a:t>
            </a:r>
            <a:r>
              <a:rPr lang="en-GB" sz="1000" dirty="0"/>
              <a:t>).</a:t>
            </a:r>
          </a:p>
          <a:p>
            <a:r>
              <a:rPr lang="en-GB" sz="1000" dirty="0"/>
              <a:t>J. D. Angrist, G. W. Imbens, D. B. Rubin, Identification of causal effects using instrumental variables. </a:t>
            </a:r>
            <a:r>
              <a:rPr lang="en-GB" sz="1000" i="1" dirty="0"/>
              <a:t>J Am Stat Assoc</a:t>
            </a:r>
            <a:r>
              <a:rPr lang="en-GB" sz="1000" dirty="0"/>
              <a:t>. </a:t>
            </a:r>
            <a:r>
              <a:rPr lang="en-GB" sz="1000" b="1" dirty="0"/>
              <a:t>91</a:t>
            </a:r>
            <a:r>
              <a:rPr lang="en-GB" sz="1000" dirty="0"/>
              <a:t>, 444–455 (1996).</a:t>
            </a:r>
          </a:p>
          <a:p>
            <a:r>
              <a:rPr lang="en-GB" sz="1000" dirty="0"/>
              <a:t>J. Pearl, </a:t>
            </a:r>
            <a:r>
              <a:rPr lang="en-GB" sz="1000" i="1" dirty="0"/>
              <a:t>Causality: models, reasoning, and inference</a:t>
            </a:r>
            <a:r>
              <a:rPr lang="en-GB" sz="1000" dirty="0"/>
              <a:t> (Cambridge University Press, Cambridge, U.K. ; New York, 2000).</a:t>
            </a:r>
          </a:p>
          <a:p>
            <a:r>
              <a:rPr lang="en-GB" sz="1000" dirty="0"/>
              <a:t>M. A. Hernán, J. Robins, Instruments for causal inference: an epidemiologist’s dream? </a:t>
            </a:r>
            <a:r>
              <a:rPr lang="en-GB" sz="1000" i="1" dirty="0"/>
              <a:t>Epidemiology</a:t>
            </a:r>
            <a:r>
              <a:rPr lang="en-GB" sz="1000" dirty="0"/>
              <a:t>. </a:t>
            </a:r>
            <a:r>
              <a:rPr lang="en-GB" sz="1000" b="1" dirty="0"/>
              <a:t>17</a:t>
            </a:r>
            <a:r>
              <a:rPr lang="en-GB" sz="1000" dirty="0"/>
              <a:t>, 360–372 (2006).</a:t>
            </a:r>
          </a:p>
          <a:p>
            <a:endParaRPr lang="en-GB" sz="1000" dirty="0"/>
          </a:p>
          <a:p>
            <a:r>
              <a:rPr lang="en-GB" sz="1000" dirty="0"/>
              <a:t>and many, many others……</a:t>
            </a:r>
          </a:p>
        </p:txBody>
      </p:sp>
      <p:grpSp>
        <p:nvGrpSpPr>
          <p:cNvPr id="23" name="Group 22">
            <a:extLst>
              <a:ext uri="{FF2B5EF4-FFF2-40B4-BE49-F238E27FC236}">
                <a16:creationId xmlns:a16="http://schemas.microsoft.com/office/drawing/2014/main" id="{710AB24C-C455-A740-9202-1F2AB87DA72E}"/>
              </a:ext>
            </a:extLst>
          </p:cNvPr>
          <p:cNvGrpSpPr/>
          <p:nvPr/>
        </p:nvGrpSpPr>
        <p:grpSpPr>
          <a:xfrm>
            <a:off x="1817130" y="4045258"/>
            <a:ext cx="7591168" cy="1152364"/>
            <a:chOff x="1817130" y="4045258"/>
            <a:chExt cx="7591168" cy="1152364"/>
          </a:xfrm>
        </p:grpSpPr>
        <p:sp>
          <p:nvSpPr>
            <p:cNvPr id="3" name="TextBox 2">
              <a:extLst>
                <a:ext uri="{FF2B5EF4-FFF2-40B4-BE49-F238E27FC236}">
                  <a16:creationId xmlns:a16="http://schemas.microsoft.com/office/drawing/2014/main" id="{52208387-3D61-474F-AB59-671A88FAD0F8}"/>
                </a:ext>
              </a:extLst>
            </p:cNvPr>
            <p:cNvSpPr txBox="1"/>
            <p:nvPr/>
          </p:nvSpPr>
          <p:spPr>
            <a:xfrm>
              <a:off x="1817130" y="4821940"/>
              <a:ext cx="1556951" cy="369332"/>
            </a:xfrm>
            <a:prstGeom prst="rect">
              <a:avLst/>
            </a:prstGeom>
            <a:noFill/>
          </p:spPr>
          <p:txBody>
            <a:bodyPr wrap="square" rtlCol="0">
              <a:spAutoFit/>
            </a:bodyPr>
            <a:lstStyle/>
            <a:p>
              <a:pPr algn="ctr"/>
              <a:r>
                <a:rPr lang="en-US" dirty="0"/>
                <a:t>Instrument</a:t>
              </a:r>
            </a:p>
          </p:txBody>
        </p:sp>
        <p:sp>
          <p:nvSpPr>
            <p:cNvPr id="7" name="TextBox 6">
              <a:extLst>
                <a:ext uri="{FF2B5EF4-FFF2-40B4-BE49-F238E27FC236}">
                  <a16:creationId xmlns:a16="http://schemas.microsoft.com/office/drawing/2014/main" id="{67E4A031-E902-B540-9B05-41CF49FFC2F3}"/>
                </a:ext>
              </a:extLst>
            </p:cNvPr>
            <p:cNvSpPr txBox="1"/>
            <p:nvPr/>
          </p:nvSpPr>
          <p:spPr>
            <a:xfrm>
              <a:off x="4799228" y="4821940"/>
              <a:ext cx="1556951" cy="369332"/>
            </a:xfrm>
            <a:prstGeom prst="rect">
              <a:avLst/>
            </a:prstGeom>
            <a:noFill/>
          </p:spPr>
          <p:txBody>
            <a:bodyPr wrap="square" rtlCol="0">
              <a:spAutoFit/>
            </a:bodyPr>
            <a:lstStyle/>
            <a:p>
              <a:pPr algn="ctr"/>
              <a:r>
                <a:rPr lang="en-US" dirty="0"/>
                <a:t>Exposure</a:t>
              </a:r>
            </a:p>
          </p:txBody>
        </p:sp>
        <p:sp>
          <p:nvSpPr>
            <p:cNvPr id="10" name="TextBox 9">
              <a:extLst>
                <a:ext uri="{FF2B5EF4-FFF2-40B4-BE49-F238E27FC236}">
                  <a16:creationId xmlns:a16="http://schemas.microsoft.com/office/drawing/2014/main" id="{E8C795EB-2DDC-E24D-BAD6-E79FB26383A4}"/>
                </a:ext>
              </a:extLst>
            </p:cNvPr>
            <p:cNvSpPr txBox="1"/>
            <p:nvPr/>
          </p:nvSpPr>
          <p:spPr>
            <a:xfrm>
              <a:off x="7851347" y="4821940"/>
              <a:ext cx="1556951" cy="369332"/>
            </a:xfrm>
            <a:prstGeom prst="rect">
              <a:avLst/>
            </a:prstGeom>
            <a:noFill/>
          </p:spPr>
          <p:txBody>
            <a:bodyPr wrap="square" rtlCol="0">
              <a:spAutoFit/>
            </a:bodyPr>
            <a:lstStyle/>
            <a:p>
              <a:pPr algn="ctr"/>
              <a:r>
                <a:rPr lang="en-US" dirty="0"/>
                <a:t>Outcome</a:t>
              </a:r>
            </a:p>
          </p:txBody>
        </p:sp>
        <p:cxnSp>
          <p:nvCxnSpPr>
            <p:cNvPr id="5" name="Straight Arrow Connector 4">
              <a:extLst>
                <a:ext uri="{FF2B5EF4-FFF2-40B4-BE49-F238E27FC236}">
                  <a16:creationId xmlns:a16="http://schemas.microsoft.com/office/drawing/2014/main" id="{564DAE9A-6FF1-C245-8930-2D325C5429B5}"/>
                </a:ext>
              </a:extLst>
            </p:cNvPr>
            <p:cNvCxnSpPr>
              <a:endCxn id="7" idx="1"/>
            </p:cNvCxnSpPr>
            <p:nvPr/>
          </p:nvCxnSpPr>
          <p:spPr>
            <a:xfrm>
              <a:off x="3151659" y="5006606"/>
              <a:ext cx="1647569" cy="0"/>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1CD05EB-02C0-6E43-B3F8-7A132882F5DA}"/>
                </a:ext>
              </a:extLst>
            </p:cNvPr>
            <p:cNvCxnSpPr>
              <a:cxnSpLocks/>
              <a:endCxn id="10" idx="1"/>
            </p:cNvCxnSpPr>
            <p:nvPr/>
          </p:nvCxnSpPr>
          <p:spPr>
            <a:xfrm>
              <a:off x="6113965" y="5006606"/>
              <a:ext cx="1737382" cy="0"/>
            </a:xfrm>
            <a:prstGeom prst="straightConnector1">
              <a:avLst/>
            </a:prstGeom>
            <a:ln w="444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EA65BB5-CE88-DD43-83C7-D4B899BC459A}"/>
                </a:ext>
              </a:extLst>
            </p:cNvPr>
            <p:cNvSpPr txBox="1"/>
            <p:nvPr/>
          </p:nvSpPr>
          <p:spPr>
            <a:xfrm>
              <a:off x="6204180" y="4045258"/>
              <a:ext cx="1556951" cy="369332"/>
            </a:xfrm>
            <a:prstGeom prst="rect">
              <a:avLst/>
            </a:prstGeom>
            <a:noFill/>
          </p:spPr>
          <p:txBody>
            <a:bodyPr wrap="square" rtlCol="0">
              <a:spAutoFit/>
            </a:bodyPr>
            <a:lstStyle/>
            <a:p>
              <a:pPr algn="ctr"/>
              <a:r>
                <a:rPr lang="en-US" dirty="0"/>
                <a:t>Confounder</a:t>
              </a:r>
            </a:p>
          </p:txBody>
        </p:sp>
        <p:cxnSp>
          <p:nvCxnSpPr>
            <p:cNvPr id="16" name="Straight Arrow Connector 15">
              <a:extLst>
                <a:ext uri="{FF2B5EF4-FFF2-40B4-BE49-F238E27FC236}">
                  <a16:creationId xmlns:a16="http://schemas.microsoft.com/office/drawing/2014/main" id="{864F88DA-E813-2143-A990-7904732348D6}"/>
                </a:ext>
              </a:extLst>
            </p:cNvPr>
            <p:cNvCxnSpPr>
              <a:stCxn id="14" idx="2"/>
              <a:endCxn id="7" idx="0"/>
            </p:cNvCxnSpPr>
            <p:nvPr/>
          </p:nvCxnSpPr>
          <p:spPr>
            <a:xfrm flipH="1">
              <a:off x="5577704" y="4414590"/>
              <a:ext cx="1404952" cy="40735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D42EB3A-214E-8247-8A73-4D182FD23179}"/>
                </a:ext>
              </a:extLst>
            </p:cNvPr>
            <p:cNvCxnSpPr>
              <a:stCxn id="14" idx="2"/>
              <a:endCxn id="10" idx="0"/>
            </p:cNvCxnSpPr>
            <p:nvPr/>
          </p:nvCxnSpPr>
          <p:spPr>
            <a:xfrm>
              <a:off x="6982656" y="4414590"/>
              <a:ext cx="1647167" cy="40735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C980246B-B051-5240-8176-5B4483DBF5F9}"/>
                </a:ext>
              </a:extLst>
            </p:cNvPr>
            <p:cNvCxnSpPr>
              <a:stCxn id="14" idx="1"/>
              <a:endCxn id="3" idx="0"/>
            </p:cNvCxnSpPr>
            <p:nvPr/>
          </p:nvCxnSpPr>
          <p:spPr>
            <a:xfrm rot="10800000" flipV="1">
              <a:off x="2595606" y="4229924"/>
              <a:ext cx="3608574" cy="592016"/>
            </a:xfrm>
            <a:prstGeom prst="curvedConnector2">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8664EAE6-2F70-E741-A1C0-FFECA24A467D}"/>
                </a:ext>
              </a:extLst>
            </p:cNvPr>
            <p:cNvCxnSpPr>
              <a:stCxn id="3" idx="2"/>
              <a:endCxn id="10" idx="2"/>
            </p:cNvCxnSpPr>
            <p:nvPr/>
          </p:nvCxnSpPr>
          <p:spPr>
            <a:xfrm rot="16200000" flipH="1">
              <a:off x="5612714" y="2174163"/>
              <a:ext cx="12700" cy="6034217"/>
            </a:xfrm>
            <a:prstGeom prst="curvedConnector3">
              <a:avLst>
                <a:gd name="adj1" fmla="val 1800000"/>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Multiply 23">
            <a:extLst>
              <a:ext uri="{FF2B5EF4-FFF2-40B4-BE49-F238E27FC236}">
                <a16:creationId xmlns:a16="http://schemas.microsoft.com/office/drawing/2014/main" id="{2A6CB249-B61F-BE4B-8846-3346C2CA9150}"/>
              </a:ext>
            </a:extLst>
          </p:cNvPr>
          <p:cNvSpPr/>
          <p:nvPr/>
        </p:nvSpPr>
        <p:spPr>
          <a:xfrm>
            <a:off x="3790641" y="3954265"/>
            <a:ext cx="771199" cy="812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ultiply 24">
            <a:extLst>
              <a:ext uri="{FF2B5EF4-FFF2-40B4-BE49-F238E27FC236}">
                <a16:creationId xmlns:a16="http://schemas.microsoft.com/office/drawing/2014/main" id="{FF6C534A-4357-4740-94B8-9B47C8A0FF45}"/>
              </a:ext>
            </a:extLst>
          </p:cNvPr>
          <p:cNvSpPr/>
          <p:nvPr/>
        </p:nvSpPr>
        <p:spPr>
          <a:xfrm>
            <a:off x="4806504" y="5006606"/>
            <a:ext cx="771199" cy="8128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Brace 3">
            <a:extLst>
              <a:ext uri="{FF2B5EF4-FFF2-40B4-BE49-F238E27FC236}">
                <a16:creationId xmlns:a16="http://schemas.microsoft.com/office/drawing/2014/main" id="{42EF7179-C328-D34E-BDAD-2D5E6CCBAEB8}"/>
              </a:ext>
            </a:extLst>
          </p:cNvPr>
          <p:cNvSpPr/>
          <p:nvPr/>
        </p:nvSpPr>
        <p:spPr>
          <a:xfrm>
            <a:off x="9021170" y="2756848"/>
            <a:ext cx="45719" cy="672152"/>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DC38ED7-3704-194F-A59C-968A54FC9586}"/>
              </a:ext>
            </a:extLst>
          </p:cNvPr>
          <p:cNvSpPr txBox="1"/>
          <p:nvPr/>
        </p:nvSpPr>
        <p:spPr>
          <a:xfrm>
            <a:off x="9203278" y="2756848"/>
            <a:ext cx="2333767" cy="646331"/>
          </a:xfrm>
          <a:prstGeom prst="rect">
            <a:avLst/>
          </a:prstGeom>
          <a:noFill/>
        </p:spPr>
        <p:txBody>
          <a:bodyPr wrap="square" rtlCol="0">
            <a:spAutoFit/>
          </a:bodyPr>
          <a:lstStyle/>
          <a:p>
            <a:r>
              <a:rPr lang="en-US" dirty="0"/>
              <a:t>Often conflated in economics papers</a:t>
            </a:r>
          </a:p>
        </p:txBody>
      </p:sp>
    </p:spTree>
    <p:extLst>
      <p:ext uri="{BB962C8B-B14F-4D97-AF65-F5344CB8AC3E}">
        <p14:creationId xmlns:p14="http://schemas.microsoft.com/office/powerpoint/2010/main" val="1623941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FFC0D-6BAA-C84E-82AF-F2FDE6317EA0}"/>
              </a:ext>
            </a:extLst>
          </p:cNvPr>
          <p:cNvSpPr>
            <a:spLocks noGrp="1"/>
          </p:cNvSpPr>
          <p:nvPr>
            <p:ph type="title"/>
          </p:nvPr>
        </p:nvSpPr>
        <p:spPr/>
        <p:txBody>
          <a:bodyPr/>
          <a:lstStyle/>
          <a:p>
            <a:r>
              <a:rPr lang="en-US" dirty="0"/>
              <a:t>Mendelian randomization=Genetic lotteries</a:t>
            </a:r>
          </a:p>
        </p:txBody>
      </p:sp>
      <p:sp>
        <p:nvSpPr>
          <p:cNvPr id="3" name="Content Placeholder 2">
            <a:extLst>
              <a:ext uri="{FF2B5EF4-FFF2-40B4-BE49-F238E27FC236}">
                <a16:creationId xmlns:a16="http://schemas.microsoft.com/office/drawing/2014/main" id="{BBC1C29E-A4DA-9D4C-A7EA-4FDDC8D2D583}"/>
              </a:ext>
            </a:extLst>
          </p:cNvPr>
          <p:cNvSpPr>
            <a:spLocks noGrp="1"/>
          </p:cNvSpPr>
          <p:nvPr>
            <p:ph idx="1"/>
          </p:nvPr>
        </p:nvSpPr>
        <p:spPr>
          <a:xfrm>
            <a:off x="838200" y="1825625"/>
            <a:ext cx="5842000" cy="4667250"/>
          </a:xfrm>
        </p:spPr>
        <p:txBody>
          <a:bodyPr>
            <a:normAutofit lnSpcReduction="10000"/>
          </a:bodyPr>
          <a:lstStyle/>
          <a:p>
            <a:r>
              <a:rPr lang="en-US" dirty="0"/>
              <a:t>DNA is randomly transmitted from parents to offspring</a:t>
            </a:r>
          </a:p>
          <a:p>
            <a:r>
              <a:rPr lang="en-US" dirty="0"/>
              <a:t>Germline DNA is not affected by the environment</a:t>
            </a:r>
          </a:p>
          <a:p>
            <a:r>
              <a:rPr lang="en-US" dirty="0"/>
              <a:t>The human genome:</a:t>
            </a:r>
          </a:p>
          <a:p>
            <a:pPr lvl="1"/>
            <a:r>
              <a:rPr lang="en-US" dirty="0"/>
              <a:t>~3 billion base pairs (A, C, G, or T)</a:t>
            </a:r>
          </a:p>
          <a:p>
            <a:pPr lvl="1"/>
            <a:r>
              <a:rPr lang="en-US" dirty="0"/>
              <a:t>Over 650 million variants</a:t>
            </a:r>
          </a:p>
          <a:p>
            <a:pPr lvl="1"/>
            <a:r>
              <a:rPr lang="en-US" dirty="0"/>
              <a:t>15 million common variants (minor allele frequency &gt;1%)</a:t>
            </a:r>
          </a:p>
          <a:p>
            <a:pPr lvl="1"/>
            <a:endParaRPr lang="en-US" dirty="0"/>
          </a:p>
          <a:p>
            <a:r>
              <a:rPr lang="en-US" dirty="0"/>
              <a:t>Sequencing vs genotyping</a:t>
            </a:r>
          </a:p>
          <a:p>
            <a:pPr lvl="1"/>
            <a:endParaRPr lang="en-US" dirty="0"/>
          </a:p>
          <a:p>
            <a:pPr lvl="1"/>
            <a:endParaRPr lang="en-US" dirty="0"/>
          </a:p>
        </p:txBody>
      </p:sp>
      <p:pic>
        <p:nvPicPr>
          <p:cNvPr id="4" name="Picture 3">
            <a:extLst>
              <a:ext uri="{FF2B5EF4-FFF2-40B4-BE49-F238E27FC236}">
                <a16:creationId xmlns:a16="http://schemas.microsoft.com/office/drawing/2014/main" id="{ED30A485-6A04-3147-A844-146F59F382AC}"/>
              </a:ext>
            </a:extLst>
          </p:cNvPr>
          <p:cNvPicPr>
            <a:picLocks noChangeAspect="1"/>
          </p:cNvPicPr>
          <p:nvPr/>
        </p:nvPicPr>
        <p:blipFill>
          <a:blip r:embed="rId2"/>
          <a:stretch>
            <a:fillRect/>
          </a:stretch>
        </p:blipFill>
        <p:spPr>
          <a:xfrm>
            <a:off x="7366000" y="2032000"/>
            <a:ext cx="4826000" cy="4826000"/>
          </a:xfrm>
          <a:prstGeom prst="rect">
            <a:avLst/>
          </a:prstGeom>
        </p:spPr>
      </p:pic>
      <p:sp>
        <p:nvSpPr>
          <p:cNvPr id="5" name="Rectangle 4">
            <a:extLst>
              <a:ext uri="{FF2B5EF4-FFF2-40B4-BE49-F238E27FC236}">
                <a16:creationId xmlns:a16="http://schemas.microsoft.com/office/drawing/2014/main" id="{0F3E2909-FC9E-F54E-A925-7570A9936D72}"/>
              </a:ext>
            </a:extLst>
          </p:cNvPr>
          <p:cNvSpPr/>
          <p:nvPr/>
        </p:nvSpPr>
        <p:spPr>
          <a:xfrm>
            <a:off x="838200" y="6427757"/>
            <a:ext cx="6096000" cy="400110"/>
          </a:xfrm>
          <a:prstGeom prst="rect">
            <a:avLst/>
          </a:prstGeom>
        </p:spPr>
        <p:txBody>
          <a:bodyPr>
            <a:spAutoFit/>
          </a:bodyPr>
          <a:lstStyle/>
          <a:p>
            <a:pPr algn="r"/>
            <a:endParaRPr lang="en-GB" sz="1000" dirty="0"/>
          </a:p>
          <a:p>
            <a:pPr>
              <a:spcBef>
                <a:spcPts val="0"/>
              </a:spcBef>
              <a:spcAft>
                <a:spcPts val="0"/>
              </a:spcAft>
            </a:pPr>
            <a:r>
              <a:rPr lang="en-GB" sz="1000" dirty="0"/>
              <a:t>M. Katan, </a:t>
            </a:r>
            <a:r>
              <a:rPr lang="en-GB" sz="1000" dirty="0" err="1"/>
              <a:t>Apoupoprotein</a:t>
            </a:r>
            <a:r>
              <a:rPr lang="en-GB" sz="1000" dirty="0"/>
              <a:t> E Isoforms, Serum Cholesterol, And Cancer. </a:t>
            </a:r>
            <a:r>
              <a:rPr lang="en-GB" sz="1000" i="1" dirty="0"/>
              <a:t>The Lancet</a:t>
            </a:r>
            <a:r>
              <a:rPr lang="en-GB" sz="1000" dirty="0"/>
              <a:t>. </a:t>
            </a:r>
            <a:r>
              <a:rPr lang="en-GB" sz="1000" b="1" dirty="0"/>
              <a:t>327</a:t>
            </a:r>
            <a:r>
              <a:rPr lang="en-GB" sz="1000" dirty="0"/>
              <a:t>, 507–508 (1986).</a:t>
            </a:r>
            <a:endParaRPr lang="en-GB" sz="1000" dirty="0">
              <a:effectLst/>
            </a:endParaRPr>
          </a:p>
        </p:txBody>
      </p:sp>
    </p:spTree>
    <p:extLst>
      <p:ext uri="{BB962C8B-B14F-4D97-AF65-F5344CB8AC3E}">
        <p14:creationId xmlns:p14="http://schemas.microsoft.com/office/powerpoint/2010/main" val="2483006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7936</TotalTime>
  <Words>4597</Words>
  <Application>Microsoft Macintosh PowerPoint</Application>
  <PresentationFormat>Widescreen</PresentationFormat>
  <Paragraphs>581</Paragraphs>
  <Slides>49</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Calibri Light</vt:lpstr>
      <vt:lpstr>Cambria Math</vt:lpstr>
      <vt:lpstr>Office Theme</vt:lpstr>
      <vt:lpstr>Mendelian Randomization</vt:lpstr>
      <vt:lpstr>PowerPoint Presentation</vt:lpstr>
      <vt:lpstr>Overview</vt:lpstr>
      <vt:lpstr>Why classical epidemiology failed</vt:lpstr>
      <vt:lpstr>Does taking vit E reduce risk of coronary heart disease?</vt:lpstr>
      <vt:lpstr>RCTs did not replicate this finding</vt:lpstr>
      <vt:lpstr>Econometrics to the rescue? </vt:lpstr>
      <vt:lpstr>The instrumental variable assumptions</vt:lpstr>
      <vt:lpstr>Mendelian randomization=Genetic lotteries</vt:lpstr>
      <vt:lpstr>Random genetic inheritance: IVs from the masses</vt:lpstr>
      <vt:lpstr>Nature’s randomized trials</vt:lpstr>
      <vt:lpstr>Genetic variants as instrumental variables</vt:lpstr>
      <vt:lpstr>Mendelian randomization: a step-by-step guide</vt:lpstr>
      <vt:lpstr>Genome-wide association studies (GWAS)</vt:lpstr>
      <vt:lpstr>PowerPoint Presentation</vt:lpstr>
      <vt:lpstr>PowerPoint Presentation</vt:lpstr>
      <vt:lpstr>PowerPoint Presentation</vt:lpstr>
      <vt:lpstr>PowerPoint Presentation</vt:lpstr>
      <vt:lpstr>PowerPoint Presentation</vt:lpstr>
      <vt:lpstr>Limitations to conventional MR studies</vt:lpstr>
      <vt:lpstr>1) Fine scale population structure</vt:lpstr>
      <vt:lpstr>2) Dynastic effects</vt:lpstr>
      <vt:lpstr>3) Assortative mating </vt:lpstr>
      <vt:lpstr>Econometric methods</vt:lpstr>
      <vt:lpstr>Econometric methods</vt:lpstr>
      <vt:lpstr>Econometric methods</vt:lpstr>
      <vt:lpstr>Econometric methods</vt:lpstr>
      <vt:lpstr>Methods</vt:lpstr>
      <vt:lpstr>Results</vt:lpstr>
      <vt:lpstr>Empirical study</vt:lpstr>
      <vt:lpstr>Data</vt:lpstr>
      <vt:lpstr>BMI and height GWAS</vt:lpstr>
      <vt:lpstr>Results HUNT and UK Biobank</vt:lpstr>
      <vt:lpstr>Results HUNT and UK Biobank</vt:lpstr>
      <vt:lpstr>Results 23andMe replication (n=222,368)</vt:lpstr>
      <vt:lpstr>Results 23andMe replication (n=222,368)</vt:lpstr>
      <vt:lpstr>Summary </vt:lpstr>
      <vt:lpstr>Next steps: MR within families consortium</vt:lpstr>
      <vt:lpstr>Next steps: MR within families consortium</vt:lpstr>
      <vt:lpstr>Within-families consortium</vt:lpstr>
      <vt:lpstr>Sibling GWAS</vt:lpstr>
      <vt:lpstr>Genetic association estimates decrease</vt:lpstr>
      <vt:lpstr>Evidence of heterogeneity across studies</vt:lpstr>
      <vt:lpstr>Educational attainment more consistent</vt:lpstr>
      <vt:lpstr>MR for Health Economics </vt:lpstr>
      <vt:lpstr>Conclusions</vt:lpstr>
      <vt:lpstr>Conclusions</vt:lpstr>
      <vt:lpstr>Acknowledgements – co-authors</vt:lpstr>
      <vt:lpstr>Acknowledgements – funding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Within-family MR</dc:title>
  <dc:creator>Ben Michael Brumpton</dc:creator>
  <cp:lastModifiedBy>Neil Davies</cp:lastModifiedBy>
  <cp:revision>120</cp:revision>
  <dcterms:created xsi:type="dcterms:W3CDTF">2019-02-08T21:10:04Z</dcterms:created>
  <dcterms:modified xsi:type="dcterms:W3CDTF">2020-12-04T09:42:36Z</dcterms:modified>
</cp:coreProperties>
</file>